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6"/>
  </p:notesMasterIdLst>
  <p:handoutMasterIdLst>
    <p:handoutMasterId r:id="rId17"/>
  </p:handoutMasterIdLst>
  <p:sldIdLst>
    <p:sldId id="256" r:id="rId2"/>
    <p:sldId id="257" r:id="rId3"/>
    <p:sldId id="259" r:id="rId4"/>
    <p:sldId id="309" r:id="rId5"/>
    <p:sldId id="260" r:id="rId6"/>
    <p:sldId id="258" r:id="rId7"/>
    <p:sldId id="311" r:id="rId8"/>
    <p:sldId id="300" r:id="rId9"/>
    <p:sldId id="307" r:id="rId10"/>
    <p:sldId id="301" r:id="rId11"/>
    <p:sldId id="306" r:id="rId12"/>
    <p:sldId id="313" r:id="rId13"/>
    <p:sldId id="314" r:id="rId14"/>
    <p:sldId id="31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6D"/>
    <a:srgbClr val="0F6FC6"/>
    <a:srgbClr val="F3FAFE"/>
    <a:srgbClr val="F3FAFD"/>
    <a:srgbClr val="FDFEFF"/>
    <a:srgbClr val="2D8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79559" autoAdjust="0"/>
  </p:normalViewPr>
  <p:slideViewPr>
    <p:cSldViewPr>
      <p:cViewPr varScale="1">
        <p:scale>
          <a:sx n="131" d="100"/>
          <a:sy n="131" d="100"/>
        </p:scale>
        <p:origin x="192" y="184"/>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83461-3200-4EF7-9603-DD7F7B1D280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147BC660-1FED-48D7-AC4A-D8077E661896}" type="pres">
      <dgm:prSet presAssocID="{62083461-3200-4EF7-9603-DD7F7B1D280C}" presName="Name0" presStyleCnt="0">
        <dgm:presLayoutVars>
          <dgm:dir/>
          <dgm:resizeHandles val="exact"/>
        </dgm:presLayoutVars>
      </dgm:prSet>
      <dgm:spPr/>
    </dgm:pt>
  </dgm:ptLst>
  <dgm:cxnLst>
    <dgm:cxn modelId="{D44FC8C5-4F26-4801-8562-979FA0FE5B23}" type="presOf" srcId="{62083461-3200-4EF7-9603-DD7F7B1D280C}" destId="{147BC660-1FED-48D7-AC4A-D8077E661896}" srcOrd="0"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EF88FA-0476-4011-A882-D8E7BE1537AA}"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GB"/>
        </a:p>
      </dgm:t>
    </dgm:pt>
    <dgm:pt modelId="{6F3B45C8-AD92-47CB-A613-7BFB2503D9F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t>Mary Ferriss</a:t>
          </a:r>
        </a:p>
        <a:p>
          <a:r>
            <a:rPr lang="en-GB" dirty="0"/>
            <a:t>Chair</a:t>
          </a:r>
        </a:p>
      </dgm:t>
    </dgm:pt>
    <dgm:pt modelId="{D469F8A4-1BC2-4DE0-9164-FFBF1EA7C2FD}" type="parTrans" cxnId="{E2F88DF4-C031-475C-87E8-3FAF7E3FAD70}">
      <dgm:prSet/>
      <dgm:spPr/>
      <dgm:t>
        <a:bodyPr/>
        <a:lstStyle/>
        <a:p>
          <a:endParaRPr lang="en-GB"/>
        </a:p>
      </dgm:t>
    </dgm:pt>
    <dgm:pt modelId="{13899D74-01F6-4813-8530-C06BBD463C03}" type="sibTrans" cxnId="{E2F88DF4-C031-475C-87E8-3FAF7E3FAD70}">
      <dgm:prSet/>
      <dgm:spPr/>
      <dgm:t>
        <a:bodyPr/>
        <a:lstStyle/>
        <a:p>
          <a:endParaRPr lang="en-GB"/>
        </a:p>
      </dgm:t>
    </dgm:pt>
    <dgm:pt modelId="{04E0BE37-8EFA-47CE-8B71-EAEF4040E0B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t>Colin Wilson Vice Chair</a:t>
          </a:r>
        </a:p>
      </dgm:t>
    </dgm:pt>
    <dgm:pt modelId="{90E7A136-1E53-47C2-A784-3C8BE58688CD}" type="parTrans" cxnId="{6D1B8510-5E2E-4478-A813-8473A6E65949}">
      <dgm:prSet/>
      <dgm:spPr/>
      <dgm:t>
        <a:bodyPr/>
        <a:lstStyle/>
        <a:p>
          <a:endParaRPr lang="en-GB"/>
        </a:p>
      </dgm:t>
    </dgm:pt>
    <dgm:pt modelId="{B87C62AA-05C6-472C-B79C-55342E49CEF5}" type="sibTrans" cxnId="{6D1B8510-5E2E-4478-A813-8473A6E65949}">
      <dgm:prSet/>
      <dgm:spPr/>
      <dgm:t>
        <a:bodyPr/>
        <a:lstStyle/>
        <a:p>
          <a:endParaRPr lang="en-GB"/>
        </a:p>
      </dgm:t>
    </dgm:pt>
    <dgm:pt modelId="{AD901122-7389-48B3-BE1C-375E9039BEE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t>Shelagh </a:t>
          </a:r>
          <a:r>
            <a:rPr lang="en-GB" dirty="0" err="1"/>
            <a:t>Heasley</a:t>
          </a:r>
          <a:endParaRPr lang="en-GB" dirty="0"/>
        </a:p>
        <a:p>
          <a:r>
            <a:rPr lang="en-GB" dirty="0"/>
            <a:t>Treasurer</a:t>
          </a:r>
        </a:p>
      </dgm:t>
    </dgm:pt>
    <dgm:pt modelId="{E91AF0BC-66B2-447D-A9F4-9FB9E15E4710}" type="parTrans" cxnId="{C4725797-EE15-46DF-891D-201BEF24722F}">
      <dgm:prSet/>
      <dgm:spPr/>
      <dgm:t>
        <a:bodyPr/>
        <a:lstStyle/>
        <a:p>
          <a:endParaRPr lang="en-GB"/>
        </a:p>
      </dgm:t>
    </dgm:pt>
    <dgm:pt modelId="{A635DCAD-9377-4C11-97D1-29915C0B8753}" type="sibTrans" cxnId="{C4725797-EE15-46DF-891D-201BEF24722F}">
      <dgm:prSet/>
      <dgm:spPr/>
      <dgm:t>
        <a:bodyPr/>
        <a:lstStyle/>
        <a:p>
          <a:endParaRPr lang="en-GB"/>
        </a:p>
      </dgm:t>
    </dgm:pt>
    <dgm:pt modelId="{E28AFBF1-DEB3-4EED-86C4-2E507A4D16C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t>Alan Taylor</a:t>
          </a:r>
        </a:p>
        <a:p>
          <a:r>
            <a:rPr lang="en-GB" dirty="0"/>
            <a:t>Projects and Grants</a:t>
          </a:r>
        </a:p>
        <a:p>
          <a:endParaRPr lang="en-GB" dirty="0"/>
        </a:p>
      </dgm:t>
    </dgm:pt>
    <dgm:pt modelId="{22D52790-73C1-482A-BF08-0D1ACB9FC9D2}" type="parTrans" cxnId="{19C5C3D9-AB80-42F0-AFE2-85C6668F43F1}">
      <dgm:prSet/>
      <dgm:spPr/>
      <dgm:t>
        <a:bodyPr/>
        <a:lstStyle/>
        <a:p>
          <a:endParaRPr lang="en-GB"/>
        </a:p>
      </dgm:t>
    </dgm:pt>
    <dgm:pt modelId="{F53C27E4-564A-4DB8-A0C3-ADFEC5D25D08}" type="sibTrans" cxnId="{19C5C3D9-AB80-42F0-AFE2-85C6668F43F1}">
      <dgm:prSet/>
      <dgm:spPr/>
      <dgm:t>
        <a:bodyPr/>
        <a:lstStyle/>
        <a:p>
          <a:endParaRPr lang="en-GB"/>
        </a:p>
      </dgm:t>
    </dgm:pt>
    <dgm:pt modelId="{ABA0C9AA-4234-427A-B5DE-11055864620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t>Bernard Baverstock</a:t>
          </a:r>
        </a:p>
        <a:p>
          <a:r>
            <a:rPr lang="en-GB" dirty="0"/>
            <a:t>Wildlife Advisor</a:t>
          </a:r>
        </a:p>
      </dgm:t>
    </dgm:pt>
    <dgm:pt modelId="{DEE34D4B-8D25-49AA-A80C-3C79D65A30F1}" type="parTrans" cxnId="{84A61B9F-0F6A-4742-A459-C75AD34E37DE}">
      <dgm:prSet/>
      <dgm:spPr/>
      <dgm:t>
        <a:bodyPr/>
        <a:lstStyle/>
        <a:p>
          <a:endParaRPr lang="en-GB"/>
        </a:p>
      </dgm:t>
    </dgm:pt>
    <dgm:pt modelId="{678754F1-A514-43DE-89C8-CBB00BD7E358}" type="sibTrans" cxnId="{84A61B9F-0F6A-4742-A459-C75AD34E37DE}">
      <dgm:prSet/>
      <dgm:spPr/>
      <dgm:t>
        <a:bodyPr/>
        <a:lstStyle/>
        <a:p>
          <a:endParaRPr lang="en-GB"/>
        </a:p>
      </dgm:t>
    </dgm:pt>
    <dgm:pt modelId="{42B4F08F-4A76-4A44-96DE-91E06016568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t>Simon Weeks</a:t>
          </a:r>
        </a:p>
        <a:p>
          <a:r>
            <a:rPr lang="en-GB" dirty="0"/>
            <a:t>Trustee</a:t>
          </a:r>
        </a:p>
      </dgm:t>
    </dgm:pt>
    <dgm:pt modelId="{B171D834-B571-4825-AB09-A487A918807F}" type="parTrans" cxnId="{00680CC9-7E3E-4F7C-B5ED-B06D9E73B324}">
      <dgm:prSet/>
      <dgm:spPr/>
      <dgm:t>
        <a:bodyPr/>
        <a:lstStyle/>
        <a:p>
          <a:endParaRPr lang="en-GB"/>
        </a:p>
      </dgm:t>
    </dgm:pt>
    <dgm:pt modelId="{48D0B893-DC94-437B-B19F-CA47A2398C91}" type="sibTrans" cxnId="{00680CC9-7E3E-4F7C-B5ED-B06D9E73B324}">
      <dgm:prSet/>
      <dgm:spPr/>
      <dgm:t>
        <a:bodyPr/>
        <a:lstStyle/>
        <a:p>
          <a:endParaRPr lang="en-GB"/>
        </a:p>
      </dgm:t>
    </dgm:pt>
    <dgm:pt modelId="{EAACDA53-5330-4333-914F-BE601A4B30E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t>Chris Smith</a:t>
          </a:r>
        </a:p>
        <a:p>
          <a:r>
            <a:rPr lang="en-GB" dirty="0"/>
            <a:t>Trustee</a:t>
          </a:r>
        </a:p>
      </dgm:t>
    </dgm:pt>
    <dgm:pt modelId="{D7157E3C-D5FB-4350-9110-B68FBE308AD4}" type="parTrans" cxnId="{FA915C84-CF1A-49BD-A08F-CD927F5C5561}">
      <dgm:prSet/>
      <dgm:spPr/>
      <dgm:t>
        <a:bodyPr/>
        <a:lstStyle/>
        <a:p>
          <a:endParaRPr lang="en-GB"/>
        </a:p>
      </dgm:t>
    </dgm:pt>
    <dgm:pt modelId="{2FC5A3A3-AE4E-488C-986C-75D867C25476}" type="sibTrans" cxnId="{FA915C84-CF1A-49BD-A08F-CD927F5C5561}">
      <dgm:prSet/>
      <dgm:spPr/>
      <dgm:t>
        <a:bodyPr/>
        <a:lstStyle/>
        <a:p>
          <a:endParaRPr lang="en-GB"/>
        </a:p>
      </dgm:t>
    </dgm:pt>
    <dgm:pt modelId="{B4000ADC-2275-490B-8402-25B514F4312C}" type="pres">
      <dgm:prSet presAssocID="{1CEF88FA-0476-4011-A882-D8E7BE1537AA}" presName="Name0" presStyleCnt="0">
        <dgm:presLayoutVars>
          <dgm:chMax val="1"/>
          <dgm:chPref val="1"/>
          <dgm:dir/>
          <dgm:animOne val="branch"/>
          <dgm:animLvl val="lvl"/>
        </dgm:presLayoutVars>
      </dgm:prSet>
      <dgm:spPr/>
    </dgm:pt>
    <dgm:pt modelId="{23B97536-D81E-48FD-B4B0-09809E7598B3}" type="pres">
      <dgm:prSet presAssocID="{6F3B45C8-AD92-47CB-A613-7BFB2503D9FB}" presName="Parent" presStyleLbl="node0" presStyleIdx="0" presStyleCnt="1">
        <dgm:presLayoutVars>
          <dgm:chMax val="6"/>
          <dgm:chPref val="6"/>
        </dgm:presLayoutVars>
      </dgm:prSet>
      <dgm:spPr/>
    </dgm:pt>
    <dgm:pt modelId="{3F538139-1E39-482D-B161-A5A7A256D164}" type="pres">
      <dgm:prSet presAssocID="{04E0BE37-8EFA-47CE-8B71-EAEF4040E0B5}" presName="Accent1" presStyleCnt="0"/>
      <dgm:spPr/>
    </dgm:pt>
    <dgm:pt modelId="{F5D6B494-BD45-4250-BA65-21508FA4E785}" type="pres">
      <dgm:prSet presAssocID="{04E0BE37-8EFA-47CE-8B71-EAEF4040E0B5}" presName="Accent" presStyleLbl="bgShp" presStyleIdx="0" presStyleCnt="6"/>
      <dgm:spPr/>
    </dgm:pt>
    <dgm:pt modelId="{C582F4C6-485A-4049-9E1B-724D6B2975DE}" type="pres">
      <dgm:prSet presAssocID="{04E0BE37-8EFA-47CE-8B71-EAEF4040E0B5}" presName="Child1" presStyleLbl="node1" presStyleIdx="0" presStyleCnt="6">
        <dgm:presLayoutVars>
          <dgm:chMax val="0"/>
          <dgm:chPref val="0"/>
          <dgm:bulletEnabled val="1"/>
        </dgm:presLayoutVars>
      </dgm:prSet>
      <dgm:spPr/>
    </dgm:pt>
    <dgm:pt modelId="{FCFD6722-CBED-4B4D-B78D-5E5BA9081306}" type="pres">
      <dgm:prSet presAssocID="{AD901122-7389-48B3-BE1C-375E9039BEE2}" presName="Accent2" presStyleCnt="0"/>
      <dgm:spPr/>
    </dgm:pt>
    <dgm:pt modelId="{BFB64557-9044-4791-8526-91774F47619E}" type="pres">
      <dgm:prSet presAssocID="{AD901122-7389-48B3-BE1C-375E9039BEE2}" presName="Accent" presStyleLbl="bgShp" presStyleIdx="1" presStyleCnt="6"/>
      <dgm:spPr/>
    </dgm:pt>
    <dgm:pt modelId="{C7563DB0-B5B7-41C8-AA17-3531744A6277}" type="pres">
      <dgm:prSet presAssocID="{AD901122-7389-48B3-BE1C-375E9039BEE2}" presName="Child2" presStyleLbl="node1" presStyleIdx="1" presStyleCnt="6">
        <dgm:presLayoutVars>
          <dgm:chMax val="0"/>
          <dgm:chPref val="0"/>
          <dgm:bulletEnabled val="1"/>
        </dgm:presLayoutVars>
      </dgm:prSet>
      <dgm:spPr/>
    </dgm:pt>
    <dgm:pt modelId="{62CF7592-04C6-462B-BF04-34DB3AF21D22}" type="pres">
      <dgm:prSet presAssocID="{E28AFBF1-DEB3-4EED-86C4-2E507A4D16CA}" presName="Accent3" presStyleCnt="0"/>
      <dgm:spPr/>
    </dgm:pt>
    <dgm:pt modelId="{5A0B244B-E40B-4008-B9E5-51A6C2B396BB}" type="pres">
      <dgm:prSet presAssocID="{E28AFBF1-DEB3-4EED-86C4-2E507A4D16CA}" presName="Accent" presStyleLbl="bgShp" presStyleIdx="2" presStyleCnt="6"/>
      <dgm:spPr/>
    </dgm:pt>
    <dgm:pt modelId="{4482F863-253B-45CF-A13E-3CDFB5F6245F}" type="pres">
      <dgm:prSet presAssocID="{E28AFBF1-DEB3-4EED-86C4-2E507A4D16CA}" presName="Child3" presStyleLbl="node1" presStyleIdx="2" presStyleCnt="6">
        <dgm:presLayoutVars>
          <dgm:chMax val="0"/>
          <dgm:chPref val="0"/>
          <dgm:bulletEnabled val="1"/>
        </dgm:presLayoutVars>
      </dgm:prSet>
      <dgm:spPr/>
    </dgm:pt>
    <dgm:pt modelId="{BB20BE1D-C2EA-456A-B252-CEB57995109A}" type="pres">
      <dgm:prSet presAssocID="{ABA0C9AA-4234-427A-B5DE-11055864620B}" presName="Accent4" presStyleCnt="0"/>
      <dgm:spPr/>
    </dgm:pt>
    <dgm:pt modelId="{E6570D4F-B506-4358-AB65-04475BCDEF04}" type="pres">
      <dgm:prSet presAssocID="{ABA0C9AA-4234-427A-B5DE-11055864620B}" presName="Accent" presStyleLbl="bgShp" presStyleIdx="3" presStyleCnt="6"/>
      <dgm:spPr/>
    </dgm:pt>
    <dgm:pt modelId="{C4353477-4FC7-43D2-9D29-E9F0FF25119E}" type="pres">
      <dgm:prSet presAssocID="{ABA0C9AA-4234-427A-B5DE-11055864620B}" presName="Child4" presStyleLbl="node1" presStyleIdx="3" presStyleCnt="6">
        <dgm:presLayoutVars>
          <dgm:chMax val="0"/>
          <dgm:chPref val="0"/>
          <dgm:bulletEnabled val="1"/>
        </dgm:presLayoutVars>
      </dgm:prSet>
      <dgm:spPr/>
    </dgm:pt>
    <dgm:pt modelId="{C7049150-E5DE-46C5-A00A-26B70211C4BA}" type="pres">
      <dgm:prSet presAssocID="{42B4F08F-4A76-4A44-96DE-91E060165683}" presName="Accent5" presStyleCnt="0"/>
      <dgm:spPr/>
    </dgm:pt>
    <dgm:pt modelId="{A4B58603-D1C9-4796-9E40-61AD87739DAD}" type="pres">
      <dgm:prSet presAssocID="{42B4F08F-4A76-4A44-96DE-91E060165683}" presName="Accent" presStyleLbl="bgShp" presStyleIdx="4" presStyleCnt="6"/>
      <dgm:spPr/>
    </dgm:pt>
    <dgm:pt modelId="{C26CA30A-DB03-4407-9620-60E51447C7E4}" type="pres">
      <dgm:prSet presAssocID="{42B4F08F-4A76-4A44-96DE-91E060165683}" presName="Child5" presStyleLbl="node1" presStyleIdx="4" presStyleCnt="6">
        <dgm:presLayoutVars>
          <dgm:chMax val="0"/>
          <dgm:chPref val="0"/>
          <dgm:bulletEnabled val="1"/>
        </dgm:presLayoutVars>
      </dgm:prSet>
      <dgm:spPr/>
    </dgm:pt>
    <dgm:pt modelId="{532A6E7F-CAB4-4414-B550-5BADD74AB933}" type="pres">
      <dgm:prSet presAssocID="{EAACDA53-5330-4333-914F-BE601A4B30EA}" presName="Accent6" presStyleCnt="0"/>
      <dgm:spPr/>
    </dgm:pt>
    <dgm:pt modelId="{94320B73-2517-48E4-B6AA-F1BA202AF11F}" type="pres">
      <dgm:prSet presAssocID="{EAACDA53-5330-4333-914F-BE601A4B30EA}" presName="Accent" presStyleLbl="bgShp" presStyleIdx="5" presStyleCnt="6"/>
      <dgm:spPr/>
    </dgm:pt>
    <dgm:pt modelId="{CB12AA8A-1381-423C-B4BD-4FFB6CC6210E}" type="pres">
      <dgm:prSet presAssocID="{EAACDA53-5330-4333-914F-BE601A4B30EA}" presName="Child6" presStyleLbl="node1" presStyleIdx="5" presStyleCnt="6">
        <dgm:presLayoutVars>
          <dgm:chMax val="0"/>
          <dgm:chPref val="0"/>
          <dgm:bulletEnabled val="1"/>
        </dgm:presLayoutVars>
      </dgm:prSet>
      <dgm:spPr/>
    </dgm:pt>
  </dgm:ptLst>
  <dgm:cxnLst>
    <dgm:cxn modelId="{3E06180A-F957-4165-B34D-1EAB5B86BC0F}" type="presOf" srcId="{1CEF88FA-0476-4011-A882-D8E7BE1537AA}" destId="{B4000ADC-2275-490B-8402-25B514F4312C}" srcOrd="0" destOrd="0" presId="urn:microsoft.com/office/officeart/2011/layout/HexagonRadial"/>
    <dgm:cxn modelId="{6D1B8510-5E2E-4478-A813-8473A6E65949}" srcId="{6F3B45C8-AD92-47CB-A613-7BFB2503D9FB}" destId="{04E0BE37-8EFA-47CE-8B71-EAEF4040E0B5}" srcOrd="0" destOrd="0" parTransId="{90E7A136-1E53-47C2-A784-3C8BE58688CD}" sibTransId="{B87C62AA-05C6-472C-B79C-55342E49CEF5}"/>
    <dgm:cxn modelId="{420DDE76-0D7C-4C66-9243-76A6CADB8422}" type="presOf" srcId="{E28AFBF1-DEB3-4EED-86C4-2E507A4D16CA}" destId="{4482F863-253B-45CF-A13E-3CDFB5F6245F}" srcOrd="0" destOrd="0" presId="urn:microsoft.com/office/officeart/2011/layout/HexagonRadial"/>
    <dgm:cxn modelId="{FA915C84-CF1A-49BD-A08F-CD927F5C5561}" srcId="{6F3B45C8-AD92-47CB-A613-7BFB2503D9FB}" destId="{EAACDA53-5330-4333-914F-BE601A4B30EA}" srcOrd="5" destOrd="0" parTransId="{D7157E3C-D5FB-4350-9110-B68FBE308AD4}" sibTransId="{2FC5A3A3-AE4E-488C-986C-75D867C25476}"/>
    <dgm:cxn modelId="{C4725797-EE15-46DF-891D-201BEF24722F}" srcId="{6F3B45C8-AD92-47CB-A613-7BFB2503D9FB}" destId="{AD901122-7389-48B3-BE1C-375E9039BEE2}" srcOrd="1" destOrd="0" parTransId="{E91AF0BC-66B2-447D-A9F4-9FB9E15E4710}" sibTransId="{A635DCAD-9377-4C11-97D1-29915C0B8753}"/>
    <dgm:cxn modelId="{84A61B9F-0F6A-4742-A459-C75AD34E37DE}" srcId="{6F3B45C8-AD92-47CB-A613-7BFB2503D9FB}" destId="{ABA0C9AA-4234-427A-B5DE-11055864620B}" srcOrd="3" destOrd="0" parTransId="{DEE34D4B-8D25-49AA-A80C-3C79D65A30F1}" sibTransId="{678754F1-A514-43DE-89C8-CBB00BD7E358}"/>
    <dgm:cxn modelId="{F9D4449F-F0A3-4E28-9551-401CA667C07A}" type="presOf" srcId="{6F3B45C8-AD92-47CB-A613-7BFB2503D9FB}" destId="{23B97536-D81E-48FD-B4B0-09809E7598B3}" srcOrd="0" destOrd="0" presId="urn:microsoft.com/office/officeart/2011/layout/HexagonRadial"/>
    <dgm:cxn modelId="{FA0240A6-C744-48C2-AE0D-2D56A3EBE3FC}" type="presOf" srcId="{04E0BE37-8EFA-47CE-8B71-EAEF4040E0B5}" destId="{C582F4C6-485A-4049-9E1B-724D6B2975DE}" srcOrd="0" destOrd="0" presId="urn:microsoft.com/office/officeart/2011/layout/HexagonRadial"/>
    <dgm:cxn modelId="{CA08ADAB-52A7-4DAA-ACDA-627CB94CEB7B}" type="presOf" srcId="{AD901122-7389-48B3-BE1C-375E9039BEE2}" destId="{C7563DB0-B5B7-41C8-AA17-3531744A6277}" srcOrd="0" destOrd="0" presId="urn:microsoft.com/office/officeart/2011/layout/HexagonRadial"/>
    <dgm:cxn modelId="{B9EB2BAE-862D-4F42-91E3-14FE71ACA97C}" type="presOf" srcId="{ABA0C9AA-4234-427A-B5DE-11055864620B}" destId="{C4353477-4FC7-43D2-9D29-E9F0FF25119E}" srcOrd="0" destOrd="0" presId="urn:microsoft.com/office/officeart/2011/layout/HexagonRadial"/>
    <dgm:cxn modelId="{CC8C1CB1-AB27-4123-B3CF-9CC4277AFE41}" type="presOf" srcId="{EAACDA53-5330-4333-914F-BE601A4B30EA}" destId="{CB12AA8A-1381-423C-B4BD-4FFB6CC6210E}" srcOrd="0" destOrd="0" presId="urn:microsoft.com/office/officeart/2011/layout/HexagonRadial"/>
    <dgm:cxn modelId="{00680CC9-7E3E-4F7C-B5ED-B06D9E73B324}" srcId="{6F3B45C8-AD92-47CB-A613-7BFB2503D9FB}" destId="{42B4F08F-4A76-4A44-96DE-91E060165683}" srcOrd="4" destOrd="0" parTransId="{B171D834-B571-4825-AB09-A487A918807F}" sibTransId="{48D0B893-DC94-437B-B19F-CA47A2398C91}"/>
    <dgm:cxn modelId="{19C5C3D9-AB80-42F0-AFE2-85C6668F43F1}" srcId="{6F3B45C8-AD92-47CB-A613-7BFB2503D9FB}" destId="{E28AFBF1-DEB3-4EED-86C4-2E507A4D16CA}" srcOrd="2" destOrd="0" parTransId="{22D52790-73C1-482A-BF08-0D1ACB9FC9D2}" sibTransId="{F53C27E4-564A-4DB8-A0C3-ADFEC5D25D08}"/>
    <dgm:cxn modelId="{E2F88DF4-C031-475C-87E8-3FAF7E3FAD70}" srcId="{1CEF88FA-0476-4011-A882-D8E7BE1537AA}" destId="{6F3B45C8-AD92-47CB-A613-7BFB2503D9FB}" srcOrd="0" destOrd="0" parTransId="{D469F8A4-1BC2-4DE0-9164-FFBF1EA7C2FD}" sibTransId="{13899D74-01F6-4813-8530-C06BBD463C03}"/>
    <dgm:cxn modelId="{9AB446FC-010B-4597-A23B-ED0693084C35}" type="presOf" srcId="{42B4F08F-4A76-4A44-96DE-91E060165683}" destId="{C26CA30A-DB03-4407-9620-60E51447C7E4}" srcOrd="0" destOrd="0" presId="urn:microsoft.com/office/officeart/2011/layout/HexagonRadial"/>
    <dgm:cxn modelId="{33EE8D01-6527-464A-8379-FE1636F33B94}" type="presParOf" srcId="{B4000ADC-2275-490B-8402-25B514F4312C}" destId="{23B97536-D81E-48FD-B4B0-09809E7598B3}" srcOrd="0" destOrd="0" presId="urn:microsoft.com/office/officeart/2011/layout/HexagonRadial"/>
    <dgm:cxn modelId="{FE3074AA-EB48-4D7F-AD96-EB4B057DC78C}" type="presParOf" srcId="{B4000ADC-2275-490B-8402-25B514F4312C}" destId="{3F538139-1E39-482D-B161-A5A7A256D164}" srcOrd="1" destOrd="0" presId="urn:microsoft.com/office/officeart/2011/layout/HexagonRadial"/>
    <dgm:cxn modelId="{EB7A4453-E546-46DC-BCA8-A7A37D7F91BA}" type="presParOf" srcId="{3F538139-1E39-482D-B161-A5A7A256D164}" destId="{F5D6B494-BD45-4250-BA65-21508FA4E785}" srcOrd="0" destOrd="0" presId="urn:microsoft.com/office/officeart/2011/layout/HexagonRadial"/>
    <dgm:cxn modelId="{A9D8F0EB-4064-46D1-815B-A3764CB2123F}" type="presParOf" srcId="{B4000ADC-2275-490B-8402-25B514F4312C}" destId="{C582F4C6-485A-4049-9E1B-724D6B2975DE}" srcOrd="2" destOrd="0" presId="urn:microsoft.com/office/officeart/2011/layout/HexagonRadial"/>
    <dgm:cxn modelId="{77EB78C5-4434-46BD-96EC-9B085EEB39EE}" type="presParOf" srcId="{B4000ADC-2275-490B-8402-25B514F4312C}" destId="{FCFD6722-CBED-4B4D-B78D-5E5BA9081306}" srcOrd="3" destOrd="0" presId="urn:microsoft.com/office/officeart/2011/layout/HexagonRadial"/>
    <dgm:cxn modelId="{A99DFB1F-7E1F-421C-B2FB-C2C22655382C}" type="presParOf" srcId="{FCFD6722-CBED-4B4D-B78D-5E5BA9081306}" destId="{BFB64557-9044-4791-8526-91774F47619E}" srcOrd="0" destOrd="0" presId="urn:microsoft.com/office/officeart/2011/layout/HexagonRadial"/>
    <dgm:cxn modelId="{9C99384E-FC4F-4BAB-BBBA-6EFE475B81F0}" type="presParOf" srcId="{B4000ADC-2275-490B-8402-25B514F4312C}" destId="{C7563DB0-B5B7-41C8-AA17-3531744A6277}" srcOrd="4" destOrd="0" presId="urn:microsoft.com/office/officeart/2011/layout/HexagonRadial"/>
    <dgm:cxn modelId="{D334FE8D-6339-400D-A575-3D0D8F744BE5}" type="presParOf" srcId="{B4000ADC-2275-490B-8402-25B514F4312C}" destId="{62CF7592-04C6-462B-BF04-34DB3AF21D22}" srcOrd="5" destOrd="0" presId="urn:microsoft.com/office/officeart/2011/layout/HexagonRadial"/>
    <dgm:cxn modelId="{7BFEEF0E-60A3-494A-98C8-642268602487}" type="presParOf" srcId="{62CF7592-04C6-462B-BF04-34DB3AF21D22}" destId="{5A0B244B-E40B-4008-B9E5-51A6C2B396BB}" srcOrd="0" destOrd="0" presId="urn:microsoft.com/office/officeart/2011/layout/HexagonRadial"/>
    <dgm:cxn modelId="{9D6B86D6-2B36-4731-A5AD-3ACFF0E02F69}" type="presParOf" srcId="{B4000ADC-2275-490B-8402-25B514F4312C}" destId="{4482F863-253B-45CF-A13E-3CDFB5F6245F}" srcOrd="6" destOrd="0" presId="urn:microsoft.com/office/officeart/2011/layout/HexagonRadial"/>
    <dgm:cxn modelId="{27DB3FE8-0817-4A66-873E-2B834C5D78EB}" type="presParOf" srcId="{B4000ADC-2275-490B-8402-25B514F4312C}" destId="{BB20BE1D-C2EA-456A-B252-CEB57995109A}" srcOrd="7" destOrd="0" presId="urn:microsoft.com/office/officeart/2011/layout/HexagonRadial"/>
    <dgm:cxn modelId="{5318F184-9BFA-4F80-B7B7-92A500F258FB}" type="presParOf" srcId="{BB20BE1D-C2EA-456A-B252-CEB57995109A}" destId="{E6570D4F-B506-4358-AB65-04475BCDEF04}" srcOrd="0" destOrd="0" presId="urn:microsoft.com/office/officeart/2011/layout/HexagonRadial"/>
    <dgm:cxn modelId="{C08DD2EE-E2B9-4E29-8EBD-E1079B32DCA3}" type="presParOf" srcId="{B4000ADC-2275-490B-8402-25B514F4312C}" destId="{C4353477-4FC7-43D2-9D29-E9F0FF25119E}" srcOrd="8" destOrd="0" presId="urn:microsoft.com/office/officeart/2011/layout/HexagonRadial"/>
    <dgm:cxn modelId="{CE20F1E2-F8EB-4656-B741-4D282D4F66B3}" type="presParOf" srcId="{B4000ADC-2275-490B-8402-25B514F4312C}" destId="{C7049150-E5DE-46C5-A00A-26B70211C4BA}" srcOrd="9" destOrd="0" presId="urn:microsoft.com/office/officeart/2011/layout/HexagonRadial"/>
    <dgm:cxn modelId="{E3C3DF4F-DE14-468E-AEDC-CD7DA2EBA615}" type="presParOf" srcId="{C7049150-E5DE-46C5-A00A-26B70211C4BA}" destId="{A4B58603-D1C9-4796-9E40-61AD87739DAD}" srcOrd="0" destOrd="0" presId="urn:microsoft.com/office/officeart/2011/layout/HexagonRadial"/>
    <dgm:cxn modelId="{7654F5F7-A628-4183-B493-3DEB461864DD}" type="presParOf" srcId="{B4000ADC-2275-490B-8402-25B514F4312C}" destId="{C26CA30A-DB03-4407-9620-60E51447C7E4}" srcOrd="10" destOrd="0" presId="urn:microsoft.com/office/officeart/2011/layout/HexagonRadial"/>
    <dgm:cxn modelId="{108E44E2-65BA-4EA1-86A4-E555F6E1AC5E}" type="presParOf" srcId="{B4000ADC-2275-490B-8402-25B514F4312C}" destId="{532A6E7F-CAB4-4414-B550-5BADD74AB933}" srcOrd="11" destOrd="0" presId="urn:microsoft.com/office/officeart/2011/layout/HexagonRadial"/>
    <dgm:cxn modelId="{4D6CF23E-88AA-4FC1-89A0-DE48F17168F4}" type="presParOf" srcId="{532A6E7F-CAB4-4414-B550-5BADD74AB933}" destId="{94320B73-2517-48E4-B6AA-F1BA202AF11F}" srcOrd="0" destOrd="0" presId="urn:microsoft.com/office/officeart/2011/layout/HexagonRadial"/>
    <dgm:cxn modelId="{48C82FB3-D30F-475C-A44C-ECEF2E90BCE3}" type="presParOf" srcId="{B4000ADC-2275-490B-8402-25B514F4312C}" destId="{CB12AA8A-1381-423C-B4BD-4FFB6CC6210E}"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6DEF54-81FF-4CAD-BD0A-7D09B00651B7}" type="doc">
      <dgm:prSet loTypeId="urn:microsoft.com/office/officeart/2005/8/layout/cycle6" loCatId="relationship" qsTypeId="urn:microsoft.com/office/officeart/2005/8/quickstyle/3d2" qsCatId="3D" csTypeId="urn:microsoft.com/office/officeart/2005/8/colors/colorful1" csCatId="colorful" phldr="1"/>
      <dgm:spPr/>
      <dgm:t>
        <a:bodyPr/>
        <a:lstStyle/>
        <a:p>
          <a:endParaRPr lang="en-GB"/>
        </a:p>
      </dgm:t>
    </dgm:pt>
    <dgm:pt modelId="{386880BA-F687-4E03-AAEC-4683D308AFAB}">
      <dgm:prSet phldrT="[Text]"/>
      <dgm:spPr/>
      <dgm:t>
        <a:bodyPr/>
        <a:lstStyle/>
        <a:p>
          <a:r>
            <a:rPr lang="en-GB" dirty="0"/>
            <a:t>Annie Keighley</a:t>
          </a:r>
        </a:p>
        <a:p>
          <a:r>
            <a:rPr lang="en-GB" dirty="0"/>
            <a:t>Membership Secretary</a:t>
          </a:r>
        </a:p>
      </dgm:t>
    </dgm:pt>
    <dgm:pt modelId="{E180C08F-E08B-4D4E-A95D-03CFEAC4921C}" type="parTrans" cxnId="{80F5223C-8F1A-4D06-A8A1-9EB23A5005BA}">
      <dgm:prSet/>
      <dgm:spPr/>
      <dgm:t>
        <a:bodyPr/>
        <a:lstStyle/>
        <a:p>
          <a:endParaRPr lang="en-GB"/>
        </a:p>
      </dgm:t>
    </dgm:pt>
    <dgm:pt modelId="{47FD837B-1FC0-4B0F-A780-E34A384A3EE7}" type="sibTrans" cxnId="{80F5223C-8F1A-4D06-A8A1-9EB23A5005BA}">
      <dgm:prSet/>
      <dgm:spPr/>
      <dgm:t>
        <a:bodyPr/>
        <a:lstStyle/>
        <a:p>
          <a:endParaRPr lang="en-GB"/>
        </a:p>
      </dgm:t>
    </dgm:pt>
    <dgm:pt modelId="{2B4CBD83-CB85-477E-B56A-1E8D8C8C0162}">
      <dgm:prSet phldrT="[Text]"/>
      <dgm:spPr/>
      <dgm:t>
        <a:bodyPr/>
        <a:lstStyle/>
        <a:p>
          <a:r>
            <a:rPr lang="en-GB" dirty="0"/>
            <a:t>Position Vacant</a:t>
          </a:r>
        </a:p>
        <a:p>
          <a:r>
            <a:rPr lang="en-GB" dirty="0"/>
            <a:t>Marketing Manager</a:t>
          </a:r>
        </a:p>
      </dgm:t>
    </dgm:pt>
    <dgm:pt modelId="{6521EADC-4F5D-47AA-8168-D2298C1B2390}" type="parTrans" cxnId="{2CCF3516-8A1E-4713-B68C-0CF27B04DC20}">
      <dgm:prSet/>
      <dgm:spPr/>
      <dgm:t>
        <a:bodyPr/>
        <a:lstStyle/>
        <a:p>
          <a:endParaRPr lang="en-GB"/>
        </a:p>
      </dgm:t>
    </dgm:pt>
    <dgm:pt modelId="{F786CA44-BEFA-424D-B93F-D531D1D92F23}" type="sibTrans" cxnId="{2CCF3516-8A1E-4713-B68C-0CF27B04DC20}">
      <dgm:prSet/>
      <dgm:spPr/>
      <dgm:t>
        <a:bodyPr/>
        <a:lstStyle/>
        <a:p>
          <a:endParaRPr lang="en-GB"/>
        </a:p>
      </dgm:t>
    </dgm:pt>
    <dgm:pt modelId="{B48F4C05-04D2-48C2-AE81-1D030B1A0B2D}">
      <dgm:prSet phldrT="[Text]"/>
      <dgm:spPr/>
      <dgm:t>
        <a:bodyPr/>
        <a:lstStyle/>
        <a:p>
          <a:r>
            <a:rPr lang="en-GB" dirty="0"/>
            <a:t>Position vacant</a:t>
          </a:r>
        </a:p>
        <a:p>
          <a:r>
            <a:rPr lang="en-GB" dirty="0"/>
            <a:t>Events Manager</a:t>
          </a:r>
        </a:p>
      </dgm:t>
    </dgm:pt>
    <dgm:pt modelId="{7E80875D-9C31-4032-BFC7-ADFB02F9BF50}" type="parTrans" cxnId="{AD6804E4-9469-4977-B877-9BDDDE375DCC}">
      <dgm:prSet/>
      <dgm:spPr/>
      <dgm:t>
        <a:bodyPr/>
        <a:lstStyle/>
        <a:p>
          <a:endParaRPr lang="en-GB"/>
        </a:p>
      </dgm:t>
    </dgm:pt>
    <dgm:pt modelId="{9CE14388-7D64-4513-9FB2-7AF4984A57D6}" type="sibTrans" cxnId="{AD6804E4-9469-4977-B877-9BDDDE375DCC}">
      <dgm:prSet/>
      <dgm:spPr/>
      <dgm:t>
        <a:bodyPr/>
        <a:lstStyle/>
        <a:p>
          <a:endParaRPr lang="en-GB"/>
        </a:p>
      </dgm:t>
    </dgm:pt>
    <dgm:pt modelId="{A5E14F4C-D3F0-4613-B87C-F1611ED57219}">
      <dgm:prSet phldrT="[Text]"/>
      <dgm:spPr/>
      <dgm:t>
        <a:bodyPr/>
        <a:lstStyle/>
        <a:p>
          <a:r>
            <a:rPr lang="en-GB" dirty="0"/>
            <a:t>Sharon</a:t>
          </a:r>
        </a:p>
        <a:p>
          <a:r>
            <a:rPr lang="en-GB" dirty="0"/>
            <a:t>Atchley</a:t>
          </a:r>
        </a:p>
        <a:p>
          <a:r>
            <a:rPr lang="en-GB" dirty="0"/>
            <a:t>Webmaster</a:t>
          </a:r>
        </a:p>
      </dgm:t>
    </dgm:pt>
    <dgm:pt modelId="{F3556DCD-7E47-40F8-8B00-172C5855B704}" type="parTrans" cxnId="{84F494B9-8483-4648-9829-08AB611599FE}">
      <dgm:prSet/>
      <dgm:spPr/>
      <dgm:t>
        <a:bodyPr/>
        <a:lstStyle/>
        <a:p>
          <a:endParaRPr lang="en-GB"/>
        </a:p>
      </dgm:t>
    </dgm:pt>
    <dgm:pt modelId="{32E51D25-91DA-4078-BEE5-E010A34393FE}" type="sibTrans" cxnId="{84F494B9-8483-4648-9829-08AB611599FE}">
      <dgm:prSet/>
      <dgm:spPr/>
      <dgm:t>
        <a:bodyPr/>
        <a:lstStyle/>
        <a:p>
          <a:endParaRPr lang="en-GB"/>
        </a:p>
      </dgm:t>
    </dgm:pt>
    <dgm:pt modelId="{6AC98DA5-D413-478E-A1B4-430AA733351C}">
      <dgm:prSet/>
      <dgm:spPr/>
      <dgm:t>
        <a:bodyPr/>
        <a:lstStyle/>
        <a:p>
          <a:r>
            <a:rPr lang="en-GB" dirty="0"/>
            <a:t>Steve Bailey</a:t>
          </a:r>
        </a:p>
        <a:p>
          <a:r>
            <a:rPr lang="en-GB" dirty="0"/>
            <a:t>Company Secretary</a:t>
          </a:r>
        </a:p>
      </dgm:t>
    </dgm:pt>
    <dgm:pt modelId="{B91F36ED-954E-4BA8-8128-D32449057DD1}" type="parTrans" cxnId="{BAF43BA9-906C-4A61-8718-B877E771A7A7}">
      <dgm:prSet/>
      <dgm:spPr/>
      <dgm:t>
        <a:bodyPr/>
        <a:lstStyle/>
        <a:p>
          <a:endParaRPr lang="en-GB"/>
        </a:p>
      </dgm:t>
    </dgm:pt>
    <dgm:pt modelId="{842166E7-CC46-4AC7-84DB-88F7599CFE72}" type="sibTrans" cxnId="{BAF43BA9-906C-4A61-8718-B877E771A7A7}">
      <dgm:prSet/>
      <dgm:spPr/>
      <dgm:t>
        <a:bodyPr/>
        <a:lstStyle/>
        <a:p>
          <a:endParaRPr lang="en-GB"/>
        </a:p>
      </dgm:t>
    </dgm:pt>
    <dgm:pt modelId="{57691725-4700-B64B-BBDC-C3C899B8881B}">
      <dgm:prSet/>
      <dgm:spPr/>
      <dgm:t>
        <a:bodyPr/>
        <a:lstStyle/>
        <a:p>
          <a:r>
            <a:rPr lang="en-US" dirty="0"/>
            <a:t>Jenny Simmonds Fundraising</a:t>
          </a:r>
        </a:p>
      </dgm:t>
    </dgm:pt>
    <dgm:pt modelId="{1EFF161C-2C05-E349-BD22-66D4B482A671}" type="parTrans" cxnId="{B60071C5-4BE5-5D49-ADBC-DABC38422B17}">
      <dgm:prSet/>
      <dgm:spPr/>
      <dgm:t>
        <a:bodyPr/>
        <a:lstStyle/>
        <a:p>
          <a:endParaRPr lang="en-US"/>
        </a:p>
      </dgm:t>
    </dgm:pt>
    <dgm:pt modelId="{FF0055F1-B152-DB4D-88AB-D48F8DDB0D48}" type="sibTrans" cxnId="{B60071C5-4BE5-5D49-ADBC-DABC38422B17}">
      <dgm:prSet/>
      <dgm:spPr/>
      <dgm:t>
        <a:bodyPr/>
        <a:lstStyle/>
        <a:p>
          <a:endParaRPr lang="en-US"/>
        </a:p>
      </dgm:t>
    </dgm:pt>
    <dgm:pt modelId="{B8EE2490-8E1D-4E82-AEC9-E9D17154B169}" type="pres">
      <dgm:prSet presAssocID="{726DEF54-81FF-4CAD-BD0A-7D09B00651B7}" presName="cycle" presStyleCnt="0">
        <dgm:presLayoutVars>
          <dgm:dir/>
          <dgm:resizeHandles val="exact"/>
        </dgm:presLayoutVars>
      </dgm:prSet>
      <dgm:spPr/>
    </dgm:pt>
    <dgm:pt modelId="{519D273D-A38A-4110-AADA-DDC638FFD3A7}" type="pres">
      <dgm:prSet presAssocID="{6AC98DA5-D413-478E-A1B4-430AA733351C}" presName="node" presStyleLbl="node1" presStyleIdx="0" presStyleCnt="6">
        <dgm:presLayoutVars>
          <dgm:bulletEnabled val="1"/>
        </dgm:presLayoutVars>
      </dgm:prSet>
      <dgm:spPr/>
    </dgm:pt>
    <dgm:pt modelId="{3293E413-25ED-4485-BD3D-091AE1732765}" type="pres">
      <dgm:prSet presAssocID="{6AC98DA5-D413-478E-A1B4-430AA733351C}" presName="spNode" presStyleCnt="0"/>
      <dgm:spPr/>
    </dgm:pt>
    <dgm:pt modelId="{FA08B1DF-7FE9-48D0-882D-2EA04302D43D}" type="pres">
      <dgm:prSet presAssocID="{842166E7-CC46-4AC7-84DB-88F7599CFE72}" presName="sibTrans" presStyleLbl="sibTrans1D1" presStyleIdx="0" presStyleCnt="6"/>
      <dgm:spPr/>
    </dgm:pt>
    <dgm:pt modelId="{75DBFEDB-24DB-45A9-8234-AC5005813F10}" type="pres">
      <dgm:prSet presAssocID="{386880BA-F687-4E03-AAEC-4683D308AFAB}" presName="node" presStyleLbl="node1" presStyleIdx="1" presStyleCnt="6">
        <dgm:presLayoutVars>
          <dgm:bulletEnabled val="1"/>
        </dgm:presLayoutVars>
      </dgm:prSet>
      <dgm:spPr/>
    </dgm:pt>
    <dgm:pt modelId="{A269EAE3-3EB6-4D07-A7B4-0DB239C630A6}" type="pres">
      <dgm:prSet presAssocID="{386880BA-F687-4E03-AAEC-4683D308AFAB}" presName="spNode" presStyleCnt="0"/>
      <dgm:spPr/>
    </dgm:pt>
    <dgm:pt modelId="{4AD03927-A1E9-421E-B83E-9831F10FC09D}" type="pres">
      <dgm:prSet presAssocID="{47FD837B-1FC0-4B0F-A780-E34A384A3EE7}" presName="sibTrans" presStyleLbl="sibTrans1D1" presStyleIdx="1" presStyleCnt="6"/>
      <dgm:spPr/>
    </dgm:pt>
    <dgm:pt modelId="{D0B402BA-61D7-45EF-8B57-48872B1E9625}" type="pres">
      <dgm:prSet presAssocID="{2B4CBD83-CB85-477E-B56A-1E8D8C8C0162}" presName="node" presStyleLbl="node1" presStyleIdx="2" presStyleCnt="6">
        <dgm:presLayoutVars>
          <dgm:bulletEnabled val="1"/>
        </dgm:presLayoutVars>
      </dgm:prSet>
      <dgm:spPr/>
    </dgm:pt>
    <dgm:pt modelId="{A9BD6CB5-2DBA-4F5F-BBA3-96CA536E8EF9}" type="pres">
      <dgm:prSet presAssocID="{2B4CBD83-CB85-477E-B56A-1E8D8C8C0162}" presName="spNode" presStyleCnt="0"/>
      <dgm:spPr/>
    </dgm:pt>
    <dgm:pt modelId="{6134D425-8DEC-4658-B677-11239D5AF802}" type="pres">
      <dgm:prSet presAssocID="{F786CA44-BEFA-424D-B93F-D531D1D92F23}" presName="sibTrans" presStyleLbl="sibTrans1D1" presStyleIdx="2" presStyleCnt="6"/>
      <dgm:spPr/>
    </dgm:pt>
    <dgm:pt modelId="{A967736F-37F7-4C86-B515-F045D8D58CC6}" type="pres">
      <dgm:prSet presAssocID="{B48F4C05-04D2-48C2-AE81-1D030B1A0B2D}" presName="node" presStyleLbl="node1" presStyleIdx="3" presStyleCnt="6">
        <dgm:presLayoutVars>
          <dgm:bulletEnabled val="1"/>
        </dgm:presLayoutVars>
      </dgm:prSet>
      <dgm:spPr/>
    </dgm:pt>
    <dgm:pt modelId="{BAC9AD36-F554-4912-BDCA-0FE3FFE85361}" type="pres">
      <dgm:prSet presAssocID="{B48F4C05-04D2-48C2-AE81-1D030B1A0B2D}" presName="spNode" presStyleCnt="0"/>
      <dgm:spPr/>
    </dgm:pt>
    <dgm:pt modelId="{1B3BC32C-25CA-49CB-B9F3-092B5DDD05FB}" type="pres">
      <dgm:prSet presAssocID="{9CE14388-7D64-4513-9FB2-7AF4984A57D6}" presName="sibTrans" presStyleLbl="sibTrans1D1" presStyleIdx="3" presStyleCnt="6"/>
      <dgm:spPr/>
    </dgm:pt>
    <dgm:pt modelId="{E951FBD4-A292-49A5-9819-531AEE591103}" type="pres">
      <dgm:prSet presAssocID="{A5E14F4C-D3F0-4613-B87C-F1611ED57219}" presName="node" presStyleLbl="node1" presStyleIdx="4" presStyleCnt="6">
        <dgm:presLayoutVars>
          <dgm:bulletEnabled val="1"/>
        </dgm:presLayoutVars>
      </dgm:prSet>
      <dgm:spPr/>
    </dgm:pt>
    <dgm:pt modelId="{C125F9E6-B780-4644-A41F-14A4FB03D154}" type="pres">
      <dgm:prSet presAssocID="{A5E14F4C-D3F0-4613-B87C-F1611ED57219}" presName="spNode" presStyleCnt="0"/>
      <dgm:spPr/>
    </dgm:pt>
    <dgm:pt modelId="{4258B183-6C78-44DF-8F31-C3A348308C3B}" type="pres">
      <dgm:prSet presAssocID="{32E51D25-91DA-4078-BEE5-E010A34393FE}" presName="sibTrans" presStyleLbl="sibTrans1D1" presStyleIdx="4" presStyleCnt="6"/>
      <dgm:spPr/>
    </dgm:pt>
    <dgm:pt modelId="{F7299218-9AE1-3C41-B870-B6EF499F7603}" type="pres">
      <dgm:prSet presAssocID="{57691725-4700-B64B-BBDC-C3C899B8881B}" presName="node" presStyleLbl="node1" presStyleIdx="5" presStyleCnt="6">
        <dgm:presLayoutVars>
          <dgm:bulletEnabled val="1"/>
        </dgm:presLayoutVars>
      </dgm:prSet>
      <dgm:spPr/>
    </dgm:pt>
    <dgm:pt modelId="{C476AB1A-3AAF-C64F-8091-2802C61A2CE5}" type="pres">
      <dgm:prSet presAssocID="{57691725-4700-B64B-BBDC-C3C899B8881B}" presName="spNode" presStyleCnt="0"/>
      <dgm:spPr/>
    </dgm:pt>
    <dgm:pt modelId="{7E8A4B6D-2EDD-6841-921F-B6DD21F37AAD}" type="pres">
      <dgm:prSet presAssocID="{FF0055F1-B152-DB4D-88AB-D48F8DDB0D48}" presName="sibTrans" presStyleLbl="sibTrans1D1" presStyleIdx="5" presStyleCnt="6"/>
      <dgm:spPr/>
    </dgm:pt>
  </dgm:ptLst>
  <dgm:cxnLst>
    <dgm:cxn modelId="{F90FD605-C66D-D342-A1DA-7056622C8F9B}" type="presOf" srcId="{57691725-4700-B64B-BBDC-C3C899B8881B}" destId="{F7299218-9AE1-3C41-B870-B6EF499F7603}" srcOrd="0" destOrd="0" presId="urn:microsoft.com/office/officeart/2005/8/layout/cycle6"/>
    <dgm:cxn modelId="{A7919C06-9CA8-4FF0-842E-79ED1F5DC440}" type="presOf" srcId="{726DEF54-81FF-4CAD-BD0A-7D09B00651B7}" destId="{B8EE2490-8E1D-4E82-AEC9-E9D17154B169}" srcOrd="0" destOrd="0" presId="urn:microsoft.com/office/officeart/2005/8/layout/cycle6"/>
    <dgm:cxn modelId="{0DDBB30E-42C5-4257-970C-16EE0A1BD4EE}" type="presOf" srcId="{B48F4C05-04D2-48C2-AE81-1D030B1A0B2D}" destId="{A967736F-37F7-4C86-B515-F045D8D58CC6}" srcOrd="0" destOrd="0" presId="urn:microsoft.com/office/officeart/2005/8/layout/cycle6"/>
    <dgm:cxn modelId="{2CCF3516-8A1E-4713-B68C-0CF27B04DC20}" srcId="{726DEF54-81FF-4CAD-BD0A-7D09B00651B7}" destId="{2B4CBD83-CB85-477E-B56A-1E8D8C8C0162}" srcOrd="2" destOrd="0" parTransId="{6521EADC-4F5D-47AA-8168-D2298C1B2390}" sibTransId="{F786CA44-BEFA-424D-B93F-D531D1D92F23}"/>
    <dgm:cxn modelId="{7B112F19-F242-469C-9ED0-E7431D4AB3BD}" type="presOf" srcId="{A5E14F4C-D3F0-4613-B87C-F1611ED57219}" destId="{E951FBD4-A292-49A5-9819-531AEE591103}" srcOrd="0" destOrd="0" presId="urn:microsoft.com/office/officeart/2005/8/layout/cycle6"/>
    <dgm:cxn modelId="{80F5223C-8F1A-4D06-A8A1-9EB23A5005BA}" srcId="{726DEF54-81FF-4CAD-BD0A-7D09B00651B7}" destId="{386880BA-F687-4E03-AAEC-4683D308AFAB}" srcOrd="1" destOrd="0" parTransId="{E180C08F-E08B-4D4E-A95D-03CFEAC4921C}" sibTransId="{47FD837B-1FC0-4B0F-A780-E34A384A3EE7}"/>
    <dgm:cxn modelId="{EE3B7D64-BBD3-46FB-B6F6-BE51817835FC}" type="presOf" srcId="{9CE14388-7D64-4513-9FB2-7AF4984A57D6}" destId="{1B3BC32C-25CA-49CB-B9F3-092B5DDD05FB}" srcOrd="0" destOrd="0" presId="urn:microsoft.com/office/officeart/2005/8/layout/cycle6"/>
    <dgm:cxn modelId="{E6502C67-9AEA-498C-897F-0539FDF15B95}" type="presOf" srcId="{32E51D25-91DA-4078-BEE5-E010A34393FE}" destId="{4258B183-6C78-44DF-8F31-C3A348308C3B}" srcOrd="0" destOrd="0" presId="urn:microsoft.com/office/officeart/2005/8/layout/cycle6"/>
    <dgm:cxn modelId="{A431F875-1352-4CDD-93C8-1611B40B2684}" type="presOf" srcId="{2B4CBD83-CB85-477E-B56A-1E8D8C8C0162}" destId="{D0B402BA-61D7-45EF-8B57-48872B1E9625}" srcOrd="0" destOrd="0" presId="urn:microsoft.com/office/officeart/2005/8/layout/cycle6"/>
    <dgm:cxn modelId="{8B6B3E7A-194B-493B-A47C-9060E0EB41BB}" type="presOf" srcId="{842166E7-CC46-4AC7-84DB-88F7599CFE72}" destId="{FA08B1DF-7FE9-48D0-882D-2EA04302D43D}" srcOrd="0" destOrd="0" presId="urn:microsoft.com/office/officeart/2005/8/layout/cycle6"/>
    <dgm:cxn modelId="{FDD8518E-724B-471D-BA95-E50BEB4BA3B5}" type="presOf" srcId="{6AC98DA5-D413-478E-A1B4-430AA733351C}" destId="{519D273D-A38A-4110-AADA-DDC638FFD3A7}" srcOrd="0" destOrd="0" presId="urn:microsoft.com/office/officeart/2005/8/layout/cycle6"/>
    <dgm:cxn modelId="{4672C396-4B0F-4EDD-99CA-D9C928FCCB1F}" type="presOf" srcId="{47FD837B-1FC0-4B0F-A780-E34A384A3EE7}" destId="{4AD03927-A1E9-421E-B83E-9831F10FC09D}" srcOrd="0" destOrd="0" presId="urn:microsoft.com/office/officeart/2005/8/layout/cycle6"/>
    <dgm:cxn modelId="{932C41A6-73CD-4F4E-956D-98E33A135233}" type="presOf" srcId="{386880BA-F687-4E03-AAEC-4683D308AFAB}" destId="{75DBFEDB-24DB-45A9-8234-AC5005813F10}" srcOrd="0" destOrd="0" presId="urn:microsoft.com/office/officeart/2005/8/layout/cycle6"/>
    <dgm:cxn modelId="{79F7B0A7-BFEF-2347-ACAF-FA6B80E08F39}" type="presOf" srcId="{FF0055F1-B152-DB4D-88AB-D48F8DDB0D48}" destId="{7E8A4B6D-2EDD-6841-921F-B6DD21F37AAD}" srcOrd="0" destOrd="0" presId="urn:microsoft.com/office/officeart/2005/8/layout/cycle6"/>
    <dgm:cxn modelId="{BAF43BA9-906C-4A61-8718-B877E771A7A7}" srcId="{726DEF54-81FF-4CAD-BD0A-7D09B00651B7}" destId="{6AC98DA5-D413-478E-A1B4-430AA733351C}" srcOrd="0" destOrd="0" parTransId="{B91F36ED-954E-4BA8-8128-D32449057DD1}" sibTransId="{842166E7-CC46-4AC7-84DB-88F7599CFE72}"/>
    <dgm:cxn modelId="{D0D403B8-EE6F-48C9-988C-4815C7C9AD4A}" type="presOf" srcId="{F786CA44-BEFA-424D-B93F-D531D1D92F23}" destId="{6134D425-8DEC-4658-B677-11239D5AF802}" srcOrd="0" destOrd="0" presId="urn:microsoft.com/office/officeart/2005/8/layout/cycle6"/>
    <dgm:cxn modelId="{84F494B9-8483-4648-9829-08AB611599FE}" srcId="{726DEF54-81FF-4CAD-BD0A-7D09B00651B7}" destId="{A5E14F4C-D3F0-4613-B87C-F1611ED57219}" srcOrd="4" destOrd="0" parTransId="{F3556DCD-7E47-40F8-8B00-172C5855B704}" sibTransId="{32E51D25-91DA-4078-BEE5-E010A34393FE}"/>
    <dgm:cxn modelId="{B60071C5-4BE5-5D49-ADBC-DABC38422B17}" srcId="{726DEF54-81FF-4CAD-BD0A-7D09B00651B7}" destId="{57691725-4700-B64B-BBDC-C3C899B8881B}" srcOrd="5" destOrd="0" parTransId="{1EFF161C-2C05-E349-BD22-66D4B482A671}" sibTransId="{FF0055F1-B152-DB4D-88AB-D48F8DDB0D48}"/>
    <dgm:cxn modelId="{AD6804E4-9469-4977-B877-9BDDDE375DCC}" srcId="{726DEF54-81FF-4CAD-BD0A-7D09B00651B7}" destId="{B48F4C05-04D2-48C2-AE81-1D030B1A0B2D}" srcOrd="3" destOrd="0" parTransId="{7E80875D-9C31-4032-BFC7-ADFB02F9BF50}" sibTransId="{9CE14388-7D64-4513-9FB2-7AF4984A57D6}"/>
    <dgm:cxn modelId="{DA927ACA-7BA4-44B6-A573-539EA5F2D734}" type="presParOf" srcId="{B8EE2490-8E1D-4E82-AEC9-E9D17154B169}" destId="{519D273D-A38A-4110-AADA-DDC638FFD3A7}" srcOrd="0" destOrd="0" presId="urn:microsoft.com/office/officeart/2005/8/layout/cycle6"/>
    <dgm:cxn modelId="{55E127F0-3B3B-44B6-ADCC-11E881A7BD7D}" type="presParOf" srcId="{B8EE2490-8E1D-4E82-AEC9-E9D17154B169}" destId="{3293E413-25ED-4485-BD3D-091AE1732765}" srcOrd="1" destOrd="0" presId="urn:microsoft.com/office/officeart/2005/8/layout/cycle6"/>
    <dgm:cxn modelId="{0E56ADF7-E72F-4700-9D69-6B9D7239F8D1}" type="presParOf" srcId="{B8EE2490-8E1D-4E82-AEC9-E9D17154B169}" destId="{FA08B1DF-7FE9-48D0-882D-2EA04302D43D}" srcOrd="2" destOrd="0" presId="urn:microsoft.com/office/officeart/2005/8/layout/cycle6"/>
    <dgm:cxn modelId="{20D01A04-7AE9-459F-BA70-239A49F4212F}" type="presParOf" srcId="{B8EE2490-8E1D-4E82-AEC9-E9D17154B169}" destId="{75DBFEDB-24DB-45A9-8234-AC5005813F10}" srcOrd="3" destOrd="0" presId="urn:microsoft.com/office/officeart/2005/8/layout/cycle6"/>
    <dgm:cxn modelId="{33D4050B-6219-434B-A117-1A3A05FAA04E}" type="presParOf" srcId="{B8EE2490-8E1D-4E82-AEC9-E9D17154B169}" destId="{A269EAE3-3EB6-4D07-A7B4-0DB239C630A6}" srcOrd="4" destOrd="0" presId="urn:microsoft.com/office/officeart/2005/8/layout/cycle6"/>
    <dgm:cxn modelId="{B0C65699-EABB-47A1-A76D-F8D8AF942270}" type="presParOf" srcId="{B8EE2490-8E1D-4E82-AEC9-E9D17154B169}" destId="{4AD03927-A1E9-421E-B83E-9831F10FC09D}" srcOrd="5" destOrd="0" presId="urn:microsoft.com/office/officeart/2005/8/layout/cycle6"/>
    <dgm:cxn modelId="{E13414D8-150C-45A1-ABA4-9C6E6131B104}" type="presParOf" srcId="{B8EE2490-8E1D-4E82-AEC9-E9D17154B169}" destId="{D0B402BA-61D7-45EF-8B57-48872B1E9625}" srcOrd="6" destOrd="0" presId="urn:microsoft.com/office/officeart/2005/8/layout/cycle6"/>
    <dgm:cxn modelId="{B5515C2A-CB95-448A-8F9F-F6D4B47C9C3C}" type="presParOf" srcId="{B8EE2490-8E1D-4E82-AEC9-E9D17154B169}" destId="{A9BD6CB5-2DBA-4F5F-BBA3-96CA536E8EF9}" srcOrd="7" destOrd="0" presId="urn:microsoft.com/office/officeart/2005/8/layout/cycle6"/>
    <dgm:cxn modelId="{735536D8-1379-4D07-A4B5-787FCD339D70}" type="presParOf" srcId="{B8EE2490-8E1D-4E82-AEC9-E9D17154B169}" destId="{6134D425-8DEC-4658-B677-11239D5AF802}" srcOrd="8" destOrd="0" presId="urn:microsoft.com/office/officeart/2005/8/layout/cycle6"/>
    <dgm:cxn modelId="{D2E83A7D-6CE9-4C1C-8292-9EFFB31E5BCC}" type="presParOf" srcId="{B8EE2490-8E1D-4E82-AEC9-E9D17154B169}" destId="{A967736F-37F7-4C86-B515-F045D8D58CC6}" srcOrd="9" destOrd="0" presId="urn:microsoft.com/office/officeart/2005/8/layout/cycle6"/>
    <dgm:cxn modelId="{E97F5D98-BE08-453C-A054-91C596BEE202}" type="presParOf" srcId="{B8EE2490-8E1D-4E82-AEC9-E9D17154B169}" destId="{BAC9AD36-F554-4912-BDCA-0FE3FFE85361}" srcOrd="10" destOrd="0" presId="urn:microsoft.com/office/officeart/2005/8/layout/cycle6"/>
    <dgm:cxn modelId="{13598C8D-D1B0-41C4-8574-CF05A33E35D3}" type="presParOf" srcId="{B8EE2490-8E1D-4E82-AEC9-E9D17154B169}" destId="{1B3BC32C-25CA-49CB-B9F3-092B5DDD05FB}" srcOrd="11" destOrd="0" presId="urn:microsoft.com/office/officeart/2005/8/layout/cycle6"/>
    <dgm:cxn modelId="{B67052B3-2A37-47CC-8F33-6DFAADF085D3}" type="presParOf" srcId="{B8EE2490-8E1D-4E82-AEC9-E9D17154B169}" destId="{E951FBD4-A292-49A5-9819-531AEE591103}" srcOrd="12" destOrd="0" presId="urn:microsoft.com/office/officeart/2005/8/layout/cycle6"/>
    <dgm:cxn modelId="{F0F560C4-FCF1-476C-A81D-2A86C0FCDFA4}" type="presParOf" srcId="{B8EE2490-8E1D-4E82-AEC9-E9D17154B169}" destId="{C125F9E6-B780-4644-A41F-14A4FB03D154}" srcOrd="13" destOrd="0" presId="urn:microsoft.com/office/officeart/2005/8/layout/cycle6"/>
    <dgm:cxn modelId="{C38F6AFB-3A5E-4E2A-AE74-029398F31A89}" type="presParOf" srcId="{B8EE2490-8E1D-4E82-AEC9-E9D17154B169}" destId="{4258B183-6C78-44DF-8F31-C3A348308C3B}" srcOrd="14" destOrd="0" presId="urn:microsoft.com/office/officeart/2005/8/layout/cycle6"/>
    <dgm:cxn modelId="{411396F6-AA2E-5B47-807B-328934B67E03}" type="presParOf" srcId="{B8EE2490-8E1D-4E82-AEC9-E9D17154B169}" destId="{F7299218-9AE1-3C41-B870-B6EF499F7603}" srcOrd="15" destOrd="0" presId="urn:microsoft.com/office/officeart/2005/8/layout/cycle6"/>
    <dgm:cxn modelId="{3F34EAF4-CA4D-7C44-B3CF-E553E734DEA8}" type="presParOf" srcId="{B8EE2490-8E1D-4E82-AEC9-E9D17154B169}" destId="{C476AB1A-3AAF-C64F-8091-2802C61A2CE5}" srcOrd="16" destOrd="0" presId="urn:microsoft.com/office/officeart/2005/8/layout/cycle6"/>
    <dgm:cxn modelId="{C67C7C2D-3C8A-F84F-AD92-FE03EDD1B396}" type="presParOf" srcId="{B8EE2490-8E1D-4E82-AEC9-E9D17154B169}" destId="{7E8A4B6D-2EDD-6841-921F-B6DD21F37AAD}" srcOrd="17" destOrd="0" presId="urn:microsoft.com/office/officeart/2005/8/layout/cycle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97536-D81E-48FD-B4B0-09809E7598B3}">
      <dsp:nvSpPr>
        <dsp:cNvPr id="0" name=""/>
        <dsp:cNvSpPr/>
      </dsp:nvSpPr>
      <dsp:spPr>
        <a:xfrm>
          <a:off x="1455470" y="1172187"/>
          <a:ext cx="1489901" cy="1288825"/>
        </a:xfrm>
        <a:prstGeom prst="hexagon">
          <a:avLst>
            <a:gd name="adj" fmla="val 28570"/>
            <a:gd name="vf" fmla="val 115470"/>
          </a:avLst>
        </a:prstGeom>
        <a:solidFill>
          <a:schemeClr val="accent1">
            <a:hueOff val="0"/>
            <a:satOff val="0"/>
            <a:lumOff val="0"/>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Mary Ferriss</a:t>
          </a:r>
        </a:p>
        <a:p>
          <a:pPr marL="0" lvl="0" indent="0" algn="ctr" defTabSz="444500">
            <a:lnSpc>
              <a:spcPct val="90000"/>
            </a:lnSpc>
            <a:spcBef>
              <a:spcPct val="0"/>
            </a:spcBef>
            <a:spcAft>
              <a:spcPct val="35000"/>
            </a:spcAft>
            <a:buNone/>
          </a:pPr>
          <a:r>
            <a:rPr lang="en-GB" sz="1000" kern="1200" dirty="0"/>
            <a:t>Chair</a:t>
          </a:r>
        </a:p>
      </dsp:txBody>
      <dsp:txXfrm>
        <a:off x="1702368" y="1385763"/>
        <a:ext cx="996105" cy="861673"/>
      </dsp:txXfrm>
    </dsp:sp>
    <dsp:sp modelId="{BFB64557-9044-4791-8526-91774F47619E}">
      <dsp:nvSpPr>
        <dsp:cNvPr id="0" name=""/>
        <dsp:cNvSpPr/>
      </dsp:nvSpPr>
      <dsp:spPr>
        <a:xfrm>
          <a:off x="2388435" y="555571"/>
          <a:ext cx="562135" cy="48435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82F4C6-485A-4049-9E1B-724D6B2975DE}">
      <dsp:nvSpPr>
        <dsp:cNvPr id="0" name=""/>
        <dsp:cNvSpPr/>
      </dsp:nvSpPr>
      <dsp:spPr>
        <a:xfrm>
          <a:off x="1592712" y="0"/>
          <a:ext cx="1220963" cy="1056277"/>
        </a:xfrm>
        <a:prstGeom prst="hexagon">
          <a:avLst>
            <a:gd name="adj" fmla="val 28570"/>
            <a:gd name="vf" fmla="val 115470"/>
          </a:avLst>
        </a:prstGeom>
        <a:solidFill>
          <a:schemeClr val="accent2">
            <a:hueOff val="0"/>
            <a:satOff val="0"/>
            <a:lumOff val="0"/>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Colin Wilson Vice Chair</a:t>
          </a:r>
        </a:p>
      </dsp:txBody>
      <dsp:txXfrm>
        <a:off x="1795052" y="175048"/>
        <a:ext cx="816283" cy="706181"/>
      </dsp:txXfrm>
    </dsp:sp>
    <dsp:sp modelId="{5A0B244B-E40B-4008-B9E5-51A6C2B396BB}">
      <dsp:nvSpPr>
        <dsp:cNvPr id="0" name=""/>
        <dsp:cNvSpPr/>
      </dsp:nvSpPr>
      <dsp:spPr>
        <a:xfrm>
          <a:off x="3044491" y="1461056"/>
          <a:ext cx="562135" cy="48435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563DB0-B5B7-41C8-AA17-3531744A6277}">
      <dsp:nvSpPr>
        <dsp:cNvPr id="0" name=""/>
        <dsp:cNvSpPr/>
      </dsp:nvSpPr>
      <dsp:spPr>
        <a:xfrm>
          <a:off x="2712477" y="649681"/>
          <a:ext cx="1220963" cy="1056277"/>
        </a:xfrm>
        <a:prstGeom prst="hexagon">
          <a:avLst>
            <a:gd name="adj" fmla="val 28570"/>
            <a:gd name="vf" fmla="val 115470"/>
          </a:avLst>
        </a:prstGeom>
        <a:solidFill>
          <a:schemeClr val="accent2">
            <a:hueOff val="-167625"/>
            <a:satOff val="-1932"/>
            <a:lumOff val="432"/>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Shelagh </a:t>
          </a:r>
          <a:r>
            <a:rPr lang="en-GB" sz="1000" kern="1200" dirty="0" err="1"/>
            <a:t>Heasley</a:t>
          </a:r>
          <a:endParaRPr lang="en-GB" sz="1000" kern="1200" dirty="0"/>
        </a:p>
        <a:p>
          <a:pPr marL="0" lvl="0" indent="0" algn="ctr" defTabSz="444500">
            <a:lnSpc>
              <a:spcPct val="90000"/>
            </a:lnSpc>
            <a:spcBef>
              <a:spcPct val="0"/>
            </a:spcBef>
            <a:spcAft>
              <a:spcPct val="35000"/>
            </a:spcAft>
            <a:buNone/>
          </a:pPr>
          <a:r>
            <a:rPr lang="en-GB" sz="1000" kern="1200" dirty="0"/>
            <a:t>Treasurer</a:t>
          </a:r>
        </a:p>
      </dsp:txBody>
      <dsp:txXfrm>
        <a:off x="2914817" y="824729"/>
        <a:ext cx="816283" cy="706181"/>
      </dsp:txXfrm>
    </dsp:sp>
    <dsp:sp modelId="{E6570D4F-B506-4358-AB65-04475BCDEF04}">
      <dsp:nvSpPr>
        <dsp:cNvPr id="0" name=""/>
        <dsp:cNvSpPr/>
      </dsp:nvSpPr>
      <dsp:spPr>
        <a:xfrm>
          <a:off x="2588752" y="2483177"/>
          <a:ext cx="562135" cy="48435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82F863-253B-45CF-A13E-3CDFB5F6245F}">
      <dsp:nvSpPr>
        <dsp:cNvPr id="0" name=""/>
        <dsp:cNvSpPr/>
      </dsp:nvSpPr>
      <dsp:spPr>
        <a:xfrm>
          <a:off x="2712477" y="1926878"/>
          <a:ext cx="1220963" cy="1056277"/>
        </a:xfrm>
        <a:prstGeom prst="hexagon">
          <a:avLst>
            <a:gd name="adj" fmla="val 28570"/>
            <a:gd name="vf" fmla="val 115470"/>
          </a:avLst>
        </a:prstGeom>
        <a:solidFill>
          <a:schemeClr val="accent2">
            <a:hueOff val="-335249"/>
            <a:satOff val="-3863"/>
            <a:lumOff val="864"/>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Alan Taylor</a:t>
          </a:r>
        </a:p>
        <a:p>
          <a:pPr marL="0" lvl="0" indent="0" algn="ctr" defTabSz="444500">
            <a:lnSpc>
              <a:spcPct val="90000"/>
            </a:lnSpc>
            <a:spcBef>
              <a:spcPct val="0"/>
            </a:spcBef>
            <a:spcAft>
              <a:spcPct val="35000"/>
            </a:spcAft>
            <a:buNone/>
          </a:pPr>
          <a:r>
            <a:rPr lang="en-GB" sz="1000" kern="1200" dirty="0"/>
            <a:t>Projects and Grants</a:t>
          </a:r>
        </a:p>
        <a:p>
          <a:pPr marL="0" lvl="0" indent="0" algn="ctr" defTabSz="444500">
            <a:lnSpc>
              <a:spcPct val="90000"/>
            </a:lnSpc>
            <a:spcBef>
              <a:spcPct val="0"/>
            </a:spcBef>
            <a:spcAft>
              <a:spcPct val="35000"/>
            </a:spcAft>
            <a:buNone/>
          </a:pPr>
          <a:endParaRPr lang="en-GB" sz="1000" kern="1200" dirty="0"/>
        </a:p>
      </dsp:txBody>
      <dsp:txXfrm>
        <a:off x="2914817" y="2101926"/>
        <a:ext cx="816283" cy="706181"/>
      </dsp:txXfrm>
    </dsp:sp>
    <dsp:sp modelId="{A4B58603-D1C9-4796-9E40-61AD87739DAD}">
      <dsp:nvSpPr>
        <dsp:cNvPr id="0" name=""/>
        <dsp:cNvSpPr/>
      </dsp:nvSpPr>
      <dsp:spPr>
        <a:xfrm>
          <a:off x="1458243" y="2589277"/>
          <a:ext cx="562135" cy="48435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53477-4FC7-43D2-9D29-E9F0FF25119E}">
      <dsp:nvSpPr>
        <dsp:cNvPr id="0" name=""/>
        <dsp:cNvSpPr/>
      </dsp:nvSpPr>
      <dsp:spPr>
        <a:xfrm>
          <a:off x="1592712" y="2577286"/>
          <a:ext cx="1220963" cy="1056277"/>
        </a:xfrm>
        <a:prstGeom prst="hexagon">
          <a:avLst>
            <a:gd name="adj" fmla="val 28570"/>
            <a:gd name="vf" fmla="val 115470"/>
          </a:avLst>
        </a:prstGeom>
        <a:solidFill>
          <a:schemeClr val="accent2">
            <a:hueOff val="-502874"/>
            <a:satOff val="-5795"/>
            <a:lumOff val="1295"/>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Bernard Baverstock</a:t>
          </a:r>
        </a:p>
        <a:p>
          <a:pPr marL="0" lvl="0" indent="0" algn="ctr" defTabSz="444500">
            <a:lnSpc>
              <a:spcPct val="90000"/>
            </a:lnSpc>
            <a:spcBef>
              <a:spcPct val="0"/>
            </a:spcBef>
            <a:spcAft>
              <a:spcPct val="35000"/>
            </a:spcAft>
            <a:buNone/>
          </a:pPr>
          <a:r>
            <a:rPr lang="en-GB" sz="1000" kern="1200" dirty="0"/>
            <a:t>Wildlife Advisor</a:t>
          </a:r>
        </a:p>
      </dsp:txBody>
      <dsp:txXfrm>
        <a:off x="1795052" y="2752334"/>
        <a:ext cx="816283" cy="706181"/>
      </dsp:txXfrm>
    </dsp:sp>
    <dsp:sp modelId="{94320B73-2517-48E4-B6AA-F1BA202AF11F}">
      <dsp:nvSpPr>
        <dsp:cNvPr id="0" name=""/>
        <dsp:cNvSpPr/>
      </dsp:nvSpPr>
      <dsp:spPr>
        <a:xfrm>
          <a:off x="791444" y="1684156"/>
          <a:ext cx="562135" cy="48435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CA30A-DB03-4407-9620-60E51447C7E4}">
      <dsp:nvSpPr>
        <dsp:cNvPr id="0" name=""/>
        <dsp:cNvSpPr/>
      </dsp:nvSpPr>
      <dsp:spPr>
        <a:xfrm>
          <a:off x="467748" y="1927605"/>
          <a:ext cx="1220963" cy="1056277"/>
        </a:xfrm>
        <a:prstGeom prst="hexagon">
          <a:avLst>
            <a:gd name="adj" fmla="val 28570"/>
            <a:gd name="vf" fmla="val 115470"/>
          </a:avLst>
        </a:prstGeom>
        <a:solidFill>
          <a:schemeClr val="accent2">
            <a:hueOff val="-670499"/>
            <a:satOff val="-7726"/>
            <a:lumOff val="1727"/>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Simon Weeks</a:t>
          </a:r>
        </a:p>
        <a:p>
          <a:pPr marL="0" lvl="0" indent="0" algn="ctr" defTabSz="444500">
            <a:lnSpc>
              <a:spcPct val="90000"/>
            </a:lnSpc>
            <a:spcBef>
              <a:spcPct val="0"/>
            </a:spcBef>
            <a:spcAft>
              <a:spcPct val="35000"/>
            </a:spcAft>
            <a:buNone/>
          </a:pPr>
          <a:r>
            <a:rPr lang="en-GB" sz="1000" kern="1200" dirty="0"/>
            <a:t>Trustee</a:t>
          </a:r>
        </a:p>
      </dsp:txBody>
      <dsp:txXfrm>
        <a:off x="670088" y="2102653"/>
        <a:ext cx="816283" cy="706181"/>
      </dsp:txXfrm>
    </dsp:sp>
    <dsp:sp modelId="{CB12AA8A-1381-423C-B4BD-4FFB6CC6210E}">
      <dsp:nvSpPr>
        <dsp:cNvPr id="0" name=""/>
        <dsp:cNvSpPr/>
      </dsp:nvSpPr>
      <dsp:spPr>
        <a:xfrm>
          <a:off x="467748" y="648227"/>
          <a:ext cx="1220963" cy="1056277"/>
        </a:xfrm>
        <a:prstGeom prst="hexagon">
          <a:avLst>
            <a:gd name="adj" fmla="val 28570"/>
            <a:gd name="vf" fmla="val 115470"/>
          </a:avLst>
        </a:prstGeom>
        <a:solidFill>
          <a:schemeClr val="accent2">
            <a:hueOff val="-838123"/>
            <a:satOff val="-9658"/>
            <a:lumOff val="2159"/>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Chris Smith</a:t>
          </a:r>
        </a:p>
        <a:p>
          <a:pPr marL="0" lvl="0" indent="0" algn="ctr" defTabSz="444500">
            <a:lnSpc>
              <a:spcPct val="90000"/>
            </a:lnSpc>
            <a:spcBef>
              <a:spcPct val="0"/>
            </a:spcBef>
            <a:spcAft>
              <a:spcPct val="35000"/>
            </a:spcAft>
            <a:buNone/>
          </a:pPr>
          <a:r>
            <a:rPr lang="en-GB" sz="1000" kern="1200" dirty="0"/>
            <a:t>Trustee</a:t>
          </a:r>
        </a:p>
      </dsp:txBody>
      <dsp:txXfrm>
        <a:off x="670088" y="823275"/>
        <a:ext cx="816283" cy="706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D273D-A38A-4110-AADA-DDC638FFD3A7}">
      <dsp:nvSpPr>
        <dsp:cNvPr id="0" name=""/>
        <dsp:cNvSpPr/>
      </dsp:nvSpPr>
      <dsp:spPr>
        <a:xfrm>
          <a:off x="1497098" y="1557"/>
          <a:ext cx="1093879" cy="711021"/>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Steve Bailey</a:t>
          </a:r>
        </a:p>
        <a:p>
          <a:pPr marL="0" lvl="0" indent="0" algn="ctr" defTabSz="400050">
            <a:lnSpc>
              <a:spcPct val="90000"/>
            </a:lnSpc>
            <a:spcBef>
              <a:spcPct val="0"/>
            </a:spcBef>
            <a:spcAft>
              <a:spcPct val="35000"/>
            </a:spcAft>
            <a:buNone/>
          </a:pPr>
          <a:r>
            <a:rPr lang="en-GB" sz="900" kern="1200" dirty="0"/>
            <a:t>Company Secretary</a:t>
          </a:r>
        </a:p>
      </dsp:txBody>
      <dsp:txXfrm>
        <a:off x="1531807" y="36266"/>
        <a:ext cx="1024461" cy="641603"/>
      </dsp:txXfrm>
    </dsp:sp>
    <dsp:sp modelId="{FA08B1DF-7FE9-48D0-882D-2EA04302D43D}">
      <dsp:nvSpPr>
        <dsp:cNvPr id="0" name=""/>
        <dsp:cNvSpPr/>
      </dsp:nvSpPr>
      <dsp:spPr>
        <a:xfrm>
          <a:off x="366207" y="357068"/>
          <a:ext cx="3355661" cy="3355661"/>
        </a:xfrm>
        <a:custGeom>
          <a:avLst/>
          <a:gdLst/>
          <a:ahLst/>
          <a:cxnLst/>
          <a:rect l="0" t="0" r="0" b="0"/>
          <a:pathLst>
            <a:path>
              <a:moveTo>
                <a:pt x="2231790" y="94086"/>
              </a:moveTo>
              <a:arcTo wR="1677830" hR="1677830" stAng="17356724" swAng="1504731"/>
            </a:path>
          </a:pathLst>
        </a:custGeom>
        <a:noFill/>
        <a:ln w="952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5DBFEDB-24DB-45A9-8234-AC5005813F10}">
      <dsp:nvSpPr>
        <dsp:cNvPr id="0" name=""/>
        <dsp:cNvSpPr/>
      </dsp:nvSpPr>
      <dsp:spPr>
        <a:xfrm>
          <a:off x="2950142" y="840472"/>
          <a:ext cx="1093879" cy="711021"/>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Annie Keighley</a:t>
          </a:r>
        </a:p>
        <a:p>
          <a:pPr marL="0" lvl="0" indent="0" algn="ctr" defTabSz="400050">
            <a:lnSpc>
              <a:spcPct val="90000"/>
            </a:lnSpc>
            <a:spcBef>
              <a:spcPct val="0"/>
            </a:spcBef>
            <a:spcAft>
              <a:spcPct val="35000"/>
            </a:spcAft>
            <a:buNone/>
          </a:pPr>
          <a:r>
            <a:rPr lang="en-GB" sz="900" kern="1200" dirty="0"/>
            <a:t>Membership Secretary</a:t>
          </a:r>
        </a:p>
      </dsp:txBody>
      <dsp:txXfrm>
        <a:off x="2984851" y="875181"/>
        <a:ext cx="1024461" cy="641603"/>
      </dsp:txXfrm>
    </dsp:sp>
    <dsp:sp modelId="{4AD03927-A1E9-421E-B83E-9831F10FC09D}">
      <dsp:nvSpPr>
        <dsp:cNvPr id="0" name=""/>
        <dsp:cNvSpPr/>
      </dsp:nvSpPr>
      <dsp:spPr>
        <a:xfrm>
          <a:off x="366207" y="357068"/>
          <a:ext cx="3355661" cy="3355661"/>
        </a:xfrm>
        <a:custGeom>
          <a:avLst/>
          <a:gdLst/>
          <a:ahLst/>
          <a:cxnLst/>
          <a:rect l="0" t="0" r="0" b="0"/>
          <a:pathLst>
            <a:path>
              <a:moveTo>
                <a:pt x="3287274" y="1203692"/>
              </a:moveTo>
              <a:arcTo wR="1677830" hR="1677830" stAng="20615109" swAng="1969782"/>
            </a:path>
          </a:pathLst>
        </a:custGeom>
        <a:noFill/>
        <a:ln w="9525"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0B402BA-61D7-45EF-8B57-48872B1E9625}">
      <dsp:nvSpPr>
        <dsp:cNvPr id="0" name=""/>
        <dsp:cNvSpPr/>
      </dsp:nvSpPr>
      <dsp:spPr>
        <a:xfrm>
          <a:off x="2950142" y="2518303"/>
          <a:ext cx="1093879" cy="711021"/>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Position Vacant</a:t>
          </a:r>
        </a:p>
        <a:p>
          <a:pPr marL="0" lvl="0" indent="0" algn="ctr" defTabSz="400050">
            <a:lnSpc>
              <a:spcPct val="90000"/>
            </a:lnSpc>
            <a:spcBef>
              <a:spcPct val="0"/>
            </a:spcBef>
            <a:spcAft>
              <a:spcPct val="35000"/>
            </a:spcAft>
            <a:buNone/>
          </a:pPr>
          <a:r>
            <a:rPr lang="en-GB" sz="900" kern="1200" dirty="0"/>
            <a:t>Marketing Manager</a:t>
          </a:r>
        </a:p>
      </dsp:txBody>
      <dsp:txXfrm>
        <a:off x="2984851" y="2553012"/>
        <a:ext cx="1024461" cy="641603"/>
      </dsp:txXfrm>
    </dsp:sp>
    <dsp:sp modelId="{6134D425-8DEC-4658-B677-11239D5AF802}">
      <dsp:nvSpPr>
        <dsp:cNvPr id="0" name=""/>
        <dsp:cNvSpPr/>
      </dsp:nvSpPr>
      <dsp:spPr>
        <a:xfrm>
          <a:off x="366207" y="357068"/>
          <a:ext cx="3355661" cy="3355661"/>
        </a:xfrm>
        <a:custGeom>
          <a:avLst/>
          <a:gdLst/>
          <a:ahLst/>
          <a:cxnLst/>
          <a:rect l="0" t="0" r="0" b="0"/>
          <a:pathLst>
            <a:path>
              <a:moveTo>
                <a:pt x="2850859" y="2877463"/>
              </a:moveTo>
              <a:arcTo wR="1677830" hR="1677830" stAng="2738545" swAng="1504731"/>
            </a:path>
          </a:pathLst>
        </a:custGeom>
        <a:noFill/>
        <a:ln w="9525"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967736F-37F7-4C86-B515-F045D8D58CC6}">
      <dsp:nvSpPr>
        <dsp:cNvPr id="0" name=""/>
        <dsp:cNvSpPr/>
      </dsp:nvSpPr>
      <dsp:spPr>
        <a:xfrm>
          <a:off x="1497098" y="3357218"/>
          <a:ext cx="1093879" cy="711021"/>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Position vacant</a:t>
          </a:r>
        </a:p>
        <a:p>
          <a:pPr marL="0" lvl="0" indent="0" algn="ctr" defTabSz="400050">
            <a:lnSpc>
              <a:spcPct val="90000"/>
            </a:lnSpc>
            <a:spcBef>
              <a:spcPct val="0"/>
            </a:spcBef>
            <a:spcAft>
              <a:spcPct val="35000"/>
            </a:spcAft>
            <a:buNone/>
          </a:pPr>
          <a:r>
            <a:rPr lang="en-GB" sz="900" kern="1200" dirty="0"/>
            <a:t>Events Manager</a:t>
          </a:r>
        </a:p>
      </dsp:txBody>
      <dsp:txXfrm>
        <a:off x="1531807" y="3391927"/>
        <a:ext cx="1024461" cy="641603"/>
      </dsp:txXfrm>
    </dsp:sp>
    <dsp:sp modelId="{1B3BC32C-25CA-49CB-B9F3-092B5DDD05FB}">
      <dsp:nvSpPr>
        <dsp:cNvPr id="0" name=""/>
        <dsp:cNvSpPr/>
      </dsp:nvSpPr>
      <dsp:spPr>
        <a:xfrm>
          <a:off x="366207" y="357068"/>
          <a:ext cx="3355661" cy="3355661"/>
        </a:xfrm>
        <a:custGeom>
          <a:avLst/>
          <a:gdLst/>
          <a:ahLst/>
          <a:cxnLst/>
          <a:rect l="0" t="0" r="0" b="0"/>
          <a:pathLst>
            <a:path>
              <a:moveTo>
                <a:pt x="1123871" y="3261574"/>
              </a:moveTo>
              <a:arcTo wR="1677830" hR="1677830" stAng="6556724" swAng="1504731"/>
            </a:path>
          </a:pathLst>
        </a:custGeom>
        <a:noFill/>
        <a:ln w="9525"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951FBD4-A292-49A5-9819-531AEE591103}">
      <dsp:nvSpPr>
        <dsp:cNvPr id="0" name=""/>
        <dsp:cNvSpPr/>
      </dsp:nvSpPr>
      <dsp:spPr>
        <a:xfrm>
          <a:off x="44054" y="2518303"/>
          <a:ext cx="1093879" cy="711021"/>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Sharon</a:t>
          </a:r>
        </a:p>
        <a:p>
          <a:pPr marL="0" lvl="0" indent="0" algn="ctr" defTabSz="400050">
            <a:lnSpc>
              <a:spcPct val="90000"/>
            </a:lnSpc>
            <a:spcBef>
              <a:spcPct val="0"/>
            </a:spcBef>
            <a:spcAft>
              <a:spcPct val="35000"/>
            </a:spcAft>
            <a:buNone/>
          </a:pPr>
          <a:r>
            <a:rPr lang="en-GB" sz="900" kern="1200" dirty="0"/>
            <a:t>Atchley</a:t>
          </a:r>
        </a:p>
        <a:p>
          <a:pPr marL="0" lvl="0" indent="0" algn="ctr" defTabSz="400050">
            <a:lnSpc>
              <a:spcPct val="90000"/>
            </a:lnSpc>
            <a:spcBef>
              <a:spcPct val="0"/>
            </a:spcBef>
            <a:spcAft>
              <a:spcPct val="35000"/>
            </a:spcAft>
            <a:buNone/>
          </a:pPr>
          <a:r>
            <a:rPr lang="en-GB" sz="900" kern="1200" dirty="0"/>
            <a:t>Webmaster</a:t>
          </a:r>
        </a:p>
      </dsp:txBody>
      <dsp:txXfrm>
        <a:off x="78763" y="2553012"/>
        <a:ext cx="1024461" cy="641603"/>
      </dsp:txXfrm>
    </dsp:sp>
    <dsp:sp modelId="{4258B183-6C78-44DF-8F31-C3A348308C3B}">
      <dsp:nvSpPr>
        <dsp:cNvPr id="0" name=""/>
        <dsp:cNvSpPr/>
      </dsp:nvSpPr>
      <dsp:spPr>
        <a:xfrm>
          <a:off x="366207" y="357068"/>
          <a:ext cx="3355661" cy="3355661"/>
        </a:xfrm>
        <a:custGeom>
          <a:avLst/>
          <a:gdLst/>
          <a:ahLst/>
          <a:cxnLst/>
          <a:rect l="0" t="0" r="0" b="0"/>
          <a:pathLst>
            <a:path>
              <a:moveTo>
                <a:pt x="68387" y="2151969"/>
              </a:moveTo>
              <a:arcTo wR="1677830" hR="1677830" stAng="9815109" swAng="1969782"/>
            </a:path>
          </a:pathLst>
        </a:custGeom>
        <a:noFill/>
        <a:ln w="9525"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7299218-9AE1-3C41-B870-B6EF499F7603}">
      <dsp:nvSpPr>
        <dsp:cNvPr id="0" name=""/>
        <dsp:cNvSpPr/>
      </dsp:nvSpPr>
      <dsp:spPr>
        <a:xfrm>
          <a:off x="44054" y="840472"/>
          <a:ext cx="1093879" cy="711021"/>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Jenny Simmonds Fundraising</a:t>
          </a:r>
        </a:p>
      </dsp:txBody>
      <dsp:txXfrm>
        <a:off x="78763" y="875181"/>
        <a:ext cx="1024461" cy="641603"/>
      </dsp:txXfrm>
    </dsp:sp>
    <dsp:sp modelId="{7E8A4B6D-2EDD-6841-921F-B6DD21F37AAD}">
      <dsp:nvSpPr>
        <dsp:cNvPr id="0" name=""/>
        <dsp:cNvSpPr/>
      </dsp:nvSpPr>
      <dsp:spPr>
        <a:xfrm>
          <a:off x="366207" y="357068"/>
          <a:ext cx="3355661" cy="3355661"/>
        </a:xfrm>
        <a:custGeom>
          <a:avLst/>
          <a:gdLst/>
          <a:ahLst/>
          <a:cxnLst/>
          <a:rect l="0" t="0" r="0" b="0"/>
          <a:pathLst>
            <a:path>
              <a:moveTo>
                <a:pt x="504801" y="478197"/>
              </a:moveTo>
              <a:arcTo wR="1677830" hR="1677830" stAng="13538545" swAng="1504731"/>
            </a:path>
          </a:pathLst>
        </a:custGeom>
        <a:noFill/>
        <a:ln w="952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2/23/20</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2/23/20</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5EA1F6-3C21-EB42-8A18-DFC0BCDE6B8E}" type="datetimeFigureOut">
              <a:rPr lang="en-US" smtClean="0"/>
              <a:t>2/23/20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EF1FCAB5-E5B4-2849-81F5-57911658F63B}" type="slidenum">
              <a:rPr lang="en-US" smtClean="0"/>
              <a:t>‹#›</a:t>
            </a:fld>
            <a:endParaRPr lang="en-US" dirty="0"/>
          </a:p>
        </p:txBody>
      </p:sp>
    </p:spTree>
    <p:extLst>
      <p:ext uri="{BB962C8B-B14F-4D97-AF65-F5344CB8AC3E}">
        <p14:creationId xmlns:p14="http://schemas.microsoft.com/office/powerpoint/2010/main" val="2999787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2/23/20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484360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2/23/20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CA8D9AD5-F248-4919-864A-CFD76CC027D6}" type="slidenum">
              <a:rPr lang="en-US" smtClean="0"/>
              <a:pPr/>
              <a:t>‹#›</a:t>
            </a:fld>
            <a:endParaRPr lang="en-US" dirty="0"/>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6625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pPr/>
              <a:t>2/23/20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804636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pPr/>
              <a:t>2/23/20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CA8D9AD5-F248-4919-864A-CFD76CC027D6}" type="slidenum">
              <a:rPr lang="en-US" smtClean="0"/>
              <a:pPr/>
              <a:t>‹#›</a:t>
            </a:fld>
            <a:endParaRPr lang="en-US" dirty="0"/>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7111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pPr/>
              <a:t>2/23/20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773059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2/23/20</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8D9AD5-F248-4919-864A-CFD76CC027D6}" type="slidenum">
              <a:rPr lang="en-GB" smtClean="0"/>
              <a:t>‹#›</a:t>
            </a:fld>
            <a:endParaRPr lang="en-GB" dirty="0"/>
          </a:p>
        </p:txBody>
      </p:sp>
    </p:spTree>
    <p:extLst>
      <p:ext uri="{BB962C8B-B14F-4D97-AF65-F5344CB8AC3E}">
        <p14:creationId xmlns:p14="http://schemas.microsoft.com/office/powerpoint/2010/main" val="1145970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2/23/20</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8D9AD5-F248-4919-864A-CFD76CC027D6}" type="slidenum">
              <a:rPr lang="en-GB" smtClean="0"/>
              <a:t>‹#›</a:t>
            </a:fld>
            <a:endParaRPr lang="en-GB" dirty="0"/>
          </a:p>
        </p:txBody>
      </p:sp>
    </p:spTree>
    <p:extLst>
      <p:ext uri="{BB962C8B-B14F-4D97-AF65-F5344CB8AC3E}">
        <p14:creationId xmlns:p14="http://schemas.microsoft.com/office/powerpoint/2010/main" val="3272207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2/23/20</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8D9AD5-F248-4919-864A-CFD76CC027D6}" type="slidenum">
              <a:rPr lang="en-GB" smtClean="0"/>
              <a:t>‹#›</a:t>
            </a:fld>
            <a:endParaRPr lang="en-GB" dirty="0"/>
          </a:p>
        </p:txBody>
      </p:sp>
    </p:spTree>
    <p:extLst>
      <p:ext uri="{BB962C8B-B14F-4D97-AF65-F5344CB8AC3E}">
        <p14:creationId xmlns:p14="http://schemas.microsoft.com/office/powerpoint/2010/main" val="2690931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t>2/23/20</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CA8D9AD5-F248-4919-864A-CFD76CC027D6}" type="slidenum">
              <a:rPr lang="en-GB" smtClean="0"/>
              <a:t>‹#›</a:t>
            </a:fld>
            <a:endParaRPr lang="en-GB" dirty="0"/>
          </a:p>
        </p:txBody>
      </p:sp>
    </p:spTree>
    <p:extLst>
      <p:ext uri="{BB962C8B-B14F-4D97-AF65-F5344CB8AC3E}">
        <p14:creationId xmlns:p14="http://schemas.microsoft.com/office/powerpoint/2010/main" val="3385249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D7D43D-6574-4C7B-808D-C6C12215A4D4}" type="datetimeFigureOut">
              <a:rPr lang="en-US" smtClean="0"/>
              <a:t>2/23/20</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A0ECE5F2-81AA-4605-B028-6FBA391056AF}" type="slidenum">
              <a:rPr lang="en-GB" smtClean="0"/>
              <a:t>‹#›</a:t>
            </a:fld>
            <a:endParaRPr lang="en-GB" dirty="0"/>
          </a:p>
        </p:txBody>
      </p:sp>
    </p:spTree>
    <p:extLst>
      <p:ext uri="{BB962C8B-B14F-4D97-AF65-F5344CB8AC3E}">
        <p14:creationId xmlns:p14="http://schemas.microsoft.com/office/powerpoint/2010/main" val="354406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583DDF-CA54-461A-A486-592D2374C532}" type="datetimeFigureOut">
              <a:rPr lang="en-US" smtClean="0"/>
              <a:t>2/23/20</a:t>
            </a:fld>
            <a:endParaRPr lang="en-US" dirty="0"/>
          </a:p>
        </p:txBody>
      </p:sp>
      <p:sp>
        <p:nvSpPr>
          <p:cNvPr id="8" name="Footer Placeholder 7"/>
          <p:cNvSpPr>
            <a:spLocks noGrp="1"/>
          </p:cNvSpPr>
          <p:nvPr>
            <p:ph type="ftr" sz="quarter" idx="11"/>
          </p:nvPr>
        </p:nvSpPr>
        <p:spPr/>
        <p:txBody>
          <a:bodyPr/>
          <a:lstStyle/>
          <a:p>
            <a:endParaRPr lang="en-GB" dirty="0"/>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CA8D9AD5-F248-4919-864A-CFD76CC027D6}" type="slidenum">
              <a:rPr lang="en-GB" smtClean="0"/>
              <a:t>‹#›</a:t>
            </a:fld>
            <a:endParaRPr lang="en-GB" dirty="0"/>
          </a:p>
        </p:txBody>
      </p:sp>
    </p:spTree>
    <p:extLst>
      <p:ext uri="{BB962C8B-B14F-4D97-AF65-F5344CB8AC3E}">
        <p14:creationId xmlns:p14="http://schemas.microsoft.com/office/powerpoint/2010/main" val="3630259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583DDF-CA54-461A-A486-592D2374C532}" type="datetimeFigureOut">
              <a:rPr lang="en-US" smtClean="0"/>
              <a:t>2/23/20</a:t>
            </a:fld>
            <a:endParaRPr lang="en-US" dirty="0"/>
          </a:p>
        </p:txBody>
      </p:sp>
      <p:sp>
        <p:nvSpPr>
          <p:cNvPr id="4" name="Footer Placeholder 3"/>
          <p:cNvSpPr>
            <a:spLocks noGrp="1"/>
          </p:cNvSpPr>
          <p:nvPr>
            <p:ph type="ftr" sz="quarter" idx="11"/>
          </p:nvPr>
        </p:nvSpPr>
        <p:spPr/>
        <p:txBody>
          <a:bodyPr/>
          <a:lstStyle/>
          <a:p>
            <a:endParaRPr lang="en-GB" dirty="0"/>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8D9AD5-F248-4919-864A-CFD76CC027D6}" type="slidenum">
              <a:rPr lang="en-GB" smtClean="0"/>
              <a:t>‹#›</a:t>
            </a:fld>
            <a:endParaRPr lang="en-GB" dirty="0"/>
          </a:p>
        </p:txBody>
      </p:sp>
    </p:spTree>
    <p:extLst>
      <p:ext uri="{BB962C8B-B14F-4D97-AF65-F5344CB8AC3E}">
        <p14:creationId xmlns:p14="http://schemas.microsoft.com/office/powerpoint/2010/main" val="1669517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smtClean="0"/>
              <a:pPr/>
              <a:t>2/23/20</a:t>
            </a:fld>
            <a:endParaRPr lang="en-US" dirty="0"/>
          </a:p>
        </p:txBody>
      </p:sp>
      <p:sp>
        <p:nvSpPr>
          <p:cNvPr id="3" name="Footer Placeholder 2"/>
          <p:cNvSpPr>
            <a:spLocks noGrp="1"/>
          </p:cNvSpPr>
          <p:nvPr>
            <p:ph type="ftr" sz="quarter" idx="11"/>
          </p:nvPr>
        </p:nvSpPr>
        <p:spPr/>
        <p:txBody>
          <a:bodyPr/>
          <a:lstStyle/>
          <a:p>
            <a:endParaRPr lang="en-GB" dirty="0"/>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8D9AD5-F248-4919-864A-CFD76CC027D6}" type="slidenum">
              <a:rPr lang="en-GB" smtClean="0"/>
              <a:pPr/>
              <a:t>‹#›</a:t>
            </a:fld>
            <a:endParaRPr lang="en-GB" dirty="0"/>
          </a:p>
        </p:txBody>
      </p:sp>
    </p:spTree>
    <p:extLst>
      <p:ext uri="{BB962C8B-B14F-4D97-AF65-F5344CB8AC3E}">
        <p14:creationId xmlns:p14="http://schemas.microsoft.com/office/powerpoint/2010/main" val="1659198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t>2/23/20</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8D9AD5-F248-4919-864A-CFD76CC027D6}" type="slidenum">
              <a:rPr lang="en-GB" smtClean="0"/>
              <a:t>‹#›</a:t>
            </a:fld>
            <a:endParaRPr lang="en-GB" dirty="0"/>
          </a:p>
        </p:txBody>
      </p:sp>
    </p:spTree>
    <p:extLst>
      <p:ext uri="{BB962C8B-B14F-4D97-AF65-F5344CB8AC3E}">
        <p14:creationId xmlns:p14="http://schemas.microsoft.com/office/powerpoint/2010/main" val="4049802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t>2/23/20</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CA8D9AD5-F248-4919-864A-CFD76CC027D6}" type="slidenum">
              <a:rPr lang="en-GB" smtClean="0"/>
              <a:t>‹#›</a:t>
            </a:fld>
            <a:endParaRPr lang="en-GB" dirty="0"/>
          </a:p>
        </p:txBody>
      </p:sp>
    </p:spTree>
    <p:extLst>
      <p:ext uri="{BB962C8B-B14F-4D97-AF65-F5344CB8AC3E}">
        <p14:creationId xmlns:p14="http://schemas.microsoft.com/office/powerpoint/2010/main" val="363561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77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749"/>
            <a:ext cx="2603029"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E583DDF-CA54-461A-A486-592D2374C532}" type="datetimeFigureOut">
              <a:rPr lang="en-US" smtClean="0"/>
              <a:pPr/>
              <a:t>2/23/20</a:t>
            </a:fld>
            <a:endParaRPr lang="en-US" dirty="0"/>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40643370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72419" y="6019443"/>
            <a:ext cx="5256584" cy="595035"/>
          </a:xfrm>
          <a:prstGeom prst="rect">
            <a:avLst/>
          </a:prstGeom>
          <a:noFill/>
        </p:spPr>
        <p:txBody>
          <a:bodyPr wrap="square">
            <a:spAutoFit/>
          </a:bodyPr>
          <a:lstStyle/>
          <a:p>
            <a:pPr algn="ctr"/>
            <a:r>
              <a:rPr lang="en-US" sz="1400" b="1" i="1" baseline="30000" dirty="0">
                <a:solidFill>
                  <a:srgbClr val="17406D"/>
                </a:solidFill>
                <a:latin typeface="Verdana" panose="020B0604030504040204" pitchFamily="34" charset="0"/>
                <a:ea typeface="Verdana" panose="020B0604030504040204" pitchFamily="34" charset="0"/>
                <a:cs typeface="Times Roman"/>
              </a:rPr>
              <a:t>Blackwater Valley Countryside Trust </a:t>
            </a:r>
          </a:p>
          <a:p>
            <a:pPr algn="ctr"/>
            <a:r>
              <a:rPr lang="en-US" sz="1400" i="1" baseline="30000" dirty="0">
                <a:solidFill>
                  <a:srgbClr val="17406D"/>
                </a:solidFill>
                <a:latin typeface="Verdana" panose="020B0604030504040204" pitchFamily="34" charset="0"/>
                <a:ea typeface="Verdana" panose="020B0604030504040204" pitchFamily="34" charset="0"/>
                <a:cs typeface="Times Roman"/>
              </a:rPr>
              <a:t>Ash Lock Cottage, Government Road, Aldershot, Hampshire GU11 2PS </a:t>
            </a:r>
          </a:p>
          <a:p>
            <a:pPr algn="ctr"/>
            <a:r>
              <a:rPr lang="en-US" sz="1400" i="1" baseline="30000" dirty="0">
                <a:solidFill>
                  <a:srgbClr val="17406D"/>
                </a:solidFill>
                <a:latin typeface="Verdana" panose="020B0604030504040204" pitchFamily="34" charset="0"/>
                <a:ea typeface="Verdana" panose="020B0604030504040204" pitchFamily="34" charset="0"/>
                <a:cs typeface="Times Roman"/>
              </a:rPr>
              <a:t>Company registered in England No. 04898996 Registered Charity No. 1109424</a:t>
            </a:r>
            <a:endParaRPr lang="en-GB" sz="1400" i="1" dirty="0">
              <a:solidFill>
                <a:srgbClr val="17406D"/>
              </a:solidFill>
              <a:latin typeface="Verdana" panose="020B0604030504040204" pitchFamily="34" charset="0"/>
              <a:ea typeface="Verdana" panose="020B0604030504040204" pitchFamily="34" charset="0"/>
              <a:cs typeface="Times Roman"/>
            </a:endParaRPr>
          </a:p>
        </p:txBody>
      </p:sp>
      <p:sp>
        <p:nvSpPr>
          <p:cNvPr id="2" name="TextBox 1">
            <a:extLst>
              <a:ext uri="{FF2B5EF4-FFF2-40B4-BE49-F238E27FC236}">
                <a16:creationId xmlns:a16="http://schemas.microsoft.com/office/drawing/2014/main" id="{CA826EC2-0AD3-42FD-87C4-266333FDCA99}"/>
              </a:ext>
            </a:extLst>
          </p:cNvPr>
          <p:cNvSpPr txBox="1"/>
          <p:nvPr/>
        </p:nvSpPr>
        <p:spPr>
          <a:xfrm flipH="1">
            <a:off x="9598103" y="790993"/>
            <a:ext cx="1754481" cy="369332"/>
          </a:xfrm>
          <a:prstGeom prst="rect">
            <a:avLst/>
          </a:prstGeom>
          <a:noFill/>
        </p:spPr>
        <p:txBody>
          <a:bodyPr wrap="square" rtlCol="0">
            <a:spAutoFit/>
          </a:bodyPr>
          <a:lstStyle/>
          <a:p>
            <a:endParaRPr lang="en-GB" dirty="0"/>
          </a:p>
        </p:txBody>
      </p:sp>
      <p:sp>
        <p:nvSpPr>
          <p:cNvPr id="13" name="TextBox 12">
            <a:extLst>
              <a:ext uri="{FF2B5EF4-FFF2-40B4-BE49-F238E27FC236}">
                <a16:creationId xmlns:a16="http://schemas.microsoft.com/office/drawing/2014/main" id="{9D0144E7-AA15-48DC-8A67-AAA93E467617}"/>
              </a:ext>
            </a:extLst>
          </p:cNvPr>
          <p:cNvSpPr txBox="1"/>
          <p:nvPr/>
        </p:nvSpPr>
        <p:spPr>
          <a:xfrm>
            <a:off x="2351584" y="2636912"/>
            <a:ext cx="2592288" cy="1569660"/>
          </a:xfrm>
          <a:prstGeom prst="rect">
            <a:avLst/>
          </a:prstGeom>
          <a:noFill/>
        </p:spPr>
        <p:txBody>
          <a:bodyPr wrap="square" rtlCol="0">
            <a:spAutoFit/>
          </a:bodyPr>
          <a:lstStyle/>
          <a:p>
            <a:r>
              <a:rPr lang="en-GB" sz="3200" dirty="0">
                <a:solidFill>
                  <a:srgbClr val="17406D"/>
                </a:solidFill>
                <a:latin typeface="Verdana" panose="020B0604030504040204" pitchFamily="34" charset="0"/>
                <a:ea typeface="Verdana" panose="020B0604030504040204" pitchFamily="34" charset="0"/>
              </a:rPr>
              <a:t>Business Plan </a:t>
            </a:r>
          </a:p>
          <a:p>
            <a:r>
              <a:rPr lang="en-GB" sz="3200" dirty="0">
                <a:solidFill>
                  <a:srgbClr val="17406D"/>
                </a:solidFill>
                <a:latin typeface="Verdana" panose="020B0604030504040204" pitchFamily="34" charset="0"/>
                <a:ea typeface="Verdana" panose="020B0604030504040204" pitchFamily="34" charset="0"/>
              </a:rPr>
              <a:t>2019/2020</a:t>
            </a:r>
          </a:p>
        </p:txBody>
      </p:sp>
      <p:pic>
        <p:nvPicPr>
          <p:cNvPr id="4" name="Picture 3">
            <a:extLst>
              <a:ext uri="{FF2B5EF4-FFF2-40B4-BE49-F238E27FC236}">
                <a16:creationId xmlns:a16="http://schemas.microsoft.com/office/drawing/2014/main" id="{7FD7A56D-B8E6-A441-89FD-E855AA6F01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7704" y="138624"/>
            <a:ext cx="8648700" cy="1498600"/>
          </a:xfrm>
          <a:prstGeom prst="rect">
            <a:avLst/>
          </a:prstGeom>
        </p:spPr>
      </p:pic>
      <p:pic>
        <p:nvPicPr>
          <p:cNvPr id="7" name="Picture 6">
            <a:extLst>
              <a:ext uri="{FF2B5EF4-FFF2-40B4-BE49-F238E27FC236}">
                <a16:creationId xmlns:a16="http://schemas.microsoft.com/office/drawing/2014/main" id="{8F7FA97B-BB2C-264B-A96B-AEC9F6A736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7045" y="1844824"/>
            <a:ext cx="5289359" cy="396701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326100"/>
            <a:ext cx="10416480" cy="883024"/>
          </a:xfrm>
        </p:spPr>
        <p:txBody>
          <a:bodyPr>
            <a:noAutofit/>
          </a:bodyPr>
          <a:lstStyle/>
          <a:p>
            <a:r>
              <a:rPr lang="en-GB" sz="4000" dirty="0">
                <a:solidFill>
                  <a:srgbClr val="0F6FC6"/>
                </a:solidFill>
                <a:latin typeface="Verdana" panose="020B0604030504040204" pitchFamily="34" charset="0"/>
                <a:ea typeface="Verdana" panose="020B0604030504040204" pitchFamily="34" charset="0"/>
                <a:cs typeface="Times Roman"/>
              </a:rPr>
              <a:t>Our Partners, Suppliers &amp; Relationships</a:t>
            </a:r>
          </a:p>
        </p:txBody>
      </p:sp>
      <p:sp>
        <p:nvSpPr>
          <p:cNvPr id="3" name="Content Placeholder 2"/>
          <p:cNvSpPr>
            <a:spLocks noGrp="1"/>
          </p:cNvSpPr>
          <p:nvPr>
            <p:ph idx="1"/>
          </p:nvPr>
        </p:nvSpPr>
        <p:spPr>
          <a:xfrm>
            <a:off x="1919536" y="1203334"/>
            <a:ext cx="9433048" cy="2451882"/>
          </a:xfrm>
          <a:noFill/>
          <a:ln>
            <a:noFill/>
          </a:ln>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en-GB" sz="1400" b="1" dirty="0">
                <a:solidFill>
                  <a:srgbClr val="0F6FC6"/>
                </a:solidFill>
                <a:latin typeface="Verdana" panose="020B0604030504040204" pitchFamily="34" charset="0"/>
                <a:ea typeface="Verdana" panose="020B0604030504040204" pitchFamily="34" charset="0"/>
                <a:cs typeface="Times Roman"/>
              </a:rPr>
              <a:t>Suppliers and Partners</a:t>
            </a:r>
          </a:p>
          <a:p>
            <a:r>
              <a:rPr lang="en-GB" sz="1400" dirty="0">
                <a:solidFill>
                  <a:srgbClr val="0F6FC6"/>
                </a:solidFill>
                <a:latin typeface="Verdana" panose="020B0604030504040204" pitchFamily="34" charset="0"/>
                <a:ea typeface="Verdana" panose="020B0604030504040204" pitchFamily="34" charset="0"/>
                <a:cs typeface="Times Roman"/>
              </a:rPr>
              <a:t>We have </a:t>
            </a:r>
            <a:r>
              <a:rPr lang="en-GB" sz="1400" i="1" dirty="0">
                <a:solidFill>
                  <a:srgbClr val="0F6FC6"/>
                </a:solidFill>
                <a:latin typeface="Verdana" panose="020B0604030504040204" pitchFamily="34" charset="0"/>
                <a:ea typeface="Verdana" panose="020B0604030504040204" pitchFamily="34" charset="0"/>
                <a:cs typeface="Times Roman"/>
              </a:rPr>
              <a:t>a preferred supplier </a:t>
            </a:r>
            <a:r>
              <a:rPr lang="en-GB" sz="1400" dirty="0">
                <a:solidFill>
                  <a:srgbClr val="0F6FC6"/>
                </a:solidFill>
                <a:latin typeface="Verdana" panose="020B0604030504040204" pitchFamily="34" charset="0"/>
                <a:ea typeface="Verdana" panose="020B0604030504040204" pitchFamily="34" charset="0"/>
                <a:cs typeface="Times Roman"/>
              </a:rPr>
              <a:t>for most of our projects. The supplier is Blackwater Valley Countryside Partnership which, apart from detailed geographical and environmental knowledge of the Valley, has good access to land there. BVCP staff also have wildlife conservation skills and experience, a broad range of contacts and the necessary tools, equipment and skills to undertake work. If we are unable to use BVCP for support or work, we tender work to third parties to ensure value. </a:t>
            </a:r>
          </a:p>
          <a:p>
            <a:r>
              <a:rPr lang="en-GB" sz="1400" dirty="0">
                <a:solidFill>
                  <a:srgbClr val="0F6FC6"/>
                </a:solidFill>
                <a:latin typeface="Verdana" panose="020B0604030504040204" pitchFamily="34" charset="0"/>
                <a:ea typeface="Verdana" panose="020B0604030504040204" pitchFamily="34" charset="0"/>
                <a:cs typeface="Times Roman"/>
              </a:rPr>
              <a:t>We will partner with other organisations where necessary to offer projects and services, e.g. the Camberley Society were our joint partners for the Natural Surrey Heath Project (The Society has now been wound up). In 2019 we worked with Community Rail Partnership on our ‘Rail to Trail’ project.</a:t>
            </a:r>
          </a:p>
        </p:txBody>
      </p:sp>
      <p:sp>
        <p:nvSpPr>
          <p:cNvPr id="5" name="Content Placeholder 2"/>
          <p:cNvSpPr txBox="1">
            <a:spLocks/>
          </p:cNvSpPr>
          <p:nvPr/>
        </p:nvSpPr>
        <p:spPr>
          <a:xfrm>
            <a:off x="6600056" y="3977680"/>
            <a:ext cx="4396483" cy="254766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p>
            <a:pPr>
              <a:spcBef>
                <a:spcPts val="2000"/>
              </a:spcBef>
              <a:buClr>
                <a:schemeClr val="accent1">
                  <a:lumMod val="60000"/>
                  <a:lumOff val="40000"/>
                </a:schemeClr>
              </a:buClr>
              <a:buSzPct val="110000"/>
              <a:defRPr/>
            </a:pPr>
            <a:r>
              <a:rPr lang="en-GB" sz="1400" b="1" dirty="0">
                <a:solidFill>
                  <a:srgbClr val="0F6FC6"/>
                </a:solidFill>
                <a:latin typeface="Verdana" panose="020B0604030504040204" pitchFamily="34" charset="0"/>
                <a:ea typeface="Verdana" panose="020B0604030504040204" pitchFamily="34" charset="0"/>
                <a:cs typeface="Times Roman"/>
              </a:rPr>
              <a:t>Primary Relationships</a:t>
            </a:r>
            <a:r>
              <a:rPr lang="en-GB" sz="1400" dirty="0">
                <a:solidFill>
                  <a:srgbClr val="0F6FC6"/>
                </a:solidFill>
                <a:latin typeface="Verdana" panose="020B0604030504040204" pitchFamily="34" charset="0"/>
                <a:ea typeface="Verdana" panose="020B0604030504040204" pitchFamily="34" charset="0"/>
                <a:cs typeface="Times Roman"/>
              </a:rPr>
              <a:t>: We work closely with other organisations who support our objectives including:</a:t>
            </a:r>
          </a:p>
          <a:p>
            <a:pPr marL="342900" indent="-342900">
              <a:spcBef>
                <a:spcPts val="1000"/>
              </a:spcBef>
              <a:buClr>
                <a:schemeClr val="accent1"/>
              </a:buClr>
              <a:buSzPct val="110000"/>
              <a:buFont typeface="Wingdings 3" charset="2"/>
              <a:buChar char=""/>
              <a:defRPr/>
            </a:pPr>
            <a:r>
              <a:rPr lang="en-GB" sz="1400" dirty="0">
                <a:solidFill>
                  <a:srgbClr val="0F6FC6"/>
                </a:solidFill>
                <a:latin typeface="Verdana" panose="020B0604030504040204" pitchFamily="34" charset="0"/>
                <a:ea typeface="Verdana" panose="020B0604030504040204" pitchFamily="34" charset="0"/>
              </a:rPr>
              <a:t>the Blackwater Valley Countryside Partnership </a:t>
            </a:r>
          </a:p>
          <a:p>
            <a:pPr marL="342900" indent="-342900">
              <a:spcBef>
                <a:spcPts val="1000"/>
              </a:spcBef>
              <a:buClr>
                <a:schemeClr val="accent1"/>
              </a:buClr>
              <a:buSzPct val="110000"/>
              <a:buFont typeface="Wingdings 3" charset="2"/>
              <a:buChar char=""/>
              <a:defRPr/>
            </a:pPr>
            <a:r>
              <a:rPr lang="en-GB" sz="1400" dirty="0">
                <a:solidFill>
                  <a:srgbClr val="0F6FC6"/>
                </a:solidFill>
                <a:latin typeface="Verdana" panose="020B0604030504040204" pitchFamily="34" charset="0"/>
                <a:ea typeface="Verdana" panose="020B0604030504040204" pitchFamily="34" charset="0"/>
              </a:rPr>
              <a:t>county and local authorities </a:t>
            </a:r>
          </a:p>
          <a:p>
            <a:pPr marL="342900" indent="-342900">
              <a:spcBef>
                <a:spcPts val="1000"/>
              </a:spcBef>
              <a:buClr>
                <a:schemeClr val="accent1"/>
              </a:buClr>
              <a:buSzPct val="110000"/>
              <a:buFont typeface="Wingdings 3" charset="2"/>
              <a:buChar char=""/>
              <a:defRPr/>
            </a:pPr>
            <a:r>
              <a:rPr lang="en-GB" sz="1400" dirty="0">
                <a:solidFill>
                  <a:srgbClr val="0F6FC6"/>
                </a:solidFill>
                <a:latin typeface="Verdana" panose="020B0604030504040204" pitchFamily="34" charset="0"/>
                <a:ea typeface="Verdana" panose="020B0604030504040204" pitchFamily="34" charset="0"/>
              </a:rPr>
              <a:t>local groups with similar interests</a:t>
            </a:r>
          </a:p>
          <a:p>
            <a:pPr marL="342900" indent="-342900">
              <a:spcBef>
                <a:spcPts val="1000"/>
              </a:spcBef>
              <a:buClr>
                <a:schemeClr val="accent1"/>
              </a:buClr>
              <a:buSzPct val="110000"/>
              <a:buFont typeface="Wingdings 3" charset="2"/>
              <a:buChar char=""/>
              <a:defRPr/>
            </a:pPr>
            <a:r>
              <a:rPr lang="en-GB" sz="1400" dirty="0">
                <a:solidFill>
                  <a:srgbClr val="0F6FC6"/>
                </a:solidFill>
                <a:latin typeface="Verdana" panose="020B0604030504040204" pitchFamily="34" charset="0"/>
                <a:ea typeface="Verdana" panose="020B0604030504040204" pitchFamily="34" charset="0"/>
              </a:rPr>
              <a:t>corporate donors. </a:t>
            </a:r>
          </a:p>
        </p:txBody>
      </p:sp>
      <p:pic>
        <p:nvPicPr>
          <p:cNvPr id="7" name="Picture 6">
            <a:extLst>
              <a:ext uri="{FF2B5EF4-FFF2-40B4-BE49-F238E27FC236}">
                <a16:creationId xmlns:a16="http://schemas.microsoft.com/office/drawing/2014/main" id="{4A3B29C2-F74E-1E46-B916-5A296280C3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9576" y="3977680"/>
            <a:ext cx="3133879" cy="2594422"/>
          </a:xfrm>
          <a:prstGeom prst="rect">
            <a:avLst/>
          </a:prstGeom>
        </p:spPr>
      </p:pic>
    </p:spTree>
    <p:extLst>
      <p:ext uri="{BB962C8B-B14F-4D97-AF65-F5344CB8AC3E}">
        <p14:creationId xmlns:p14="http://schemas.microsoft.com/office/powerpoint/2010/main" val="139294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567055"/>
            <a:ext cx="10287422" cy="883024"/>
          </a:xfrm>
        </p:spPr>
        <p:txBody>
          <a:bodyPr>
            <a:noAutofit/>
          </a:bodyPr>
          <a:lstStyle/>
          <a:p>
            <a:r>
              <a:rPr lang="en-GB" sz="4000" dirty="0">
                <a:solidFill>
                  <a:srgbClr val="0F6FC6"/>
                </a:solidFill>
                <a:latin typeface="Verdana" panose="020B0604030504040204" pitchFamily="34" charset="0"/>
                <a:ea typeface="Verdana" panose="020B0604030504040204" pitchFamily="34" charset="0"/>
                <a:cs typeface="Times Roman"/>
              </a:rPr>
              <a:t>Our Compliance, Insurance and Ethics</a:t>
            </a:r>
          </a:p>
        </p:txBody>
      </p:sp>
      <p:sp>
        <p:nvSpPr>
          <p:cNvPr id="9" name="Rectangle 8"/>
          <p:cNvSpPr/>
          <p:nvPr/>
        </p:nvSpPr>
        <p:spPr>
          <a:xfrm>
            <a:off x="5065982" y="1575461"/>
            <a:ext cx="6048671" cy="2304221"/>
          </a:xfrm>
          <a:prstGeom prst="rect">
            <a:avLst/>
          </a:prstGeom>
          <a:noFill/>
          <a:ln>
            <a:noFill/>
          </a:ln>
        </p:spPr>
        <p:txBody>
          <a:bodyPr wrap="square">
            <a:spAutoFit/>
          </a:bodyPr>
          <a:lstStyle/>
          <a:p>
            <a:r>
              <a:rPr lang="en-GB" sz="1200" b="1" dirty="0">
                <a:solidFill>
                  <a:srgbClr val="0F6FC6"/>
                </a:solidFill>
                <a:latin typeface="Verdana" panose="020B0604030504040204" pitchFamily="34" charset="0"/>
                <a:ea typeface="Verdana" panose="020B0604030504040204" pitchFamily="34" charset="0"/>
                <a:cs typeface="Times Roman"/>
              </a:rPr>
              <a:t>Compliance</a:t>
            </a:r>
          </a:p>
          <a:p>
            <a:endParaRPr lang="en-GB" sz="1200" b="1" dirty="0">
              <a:solidFill>
                <a:srgbClr val="0F6FC6"/>
              </a:solidFill>
              <a:latin typeface="Verdana" panose="020B0604030504040204" pitchFamily="34" charset="0"/>
              <a:ea typeface="Verdana" panose="020B0604030504040204" pitchFamily="34" charset="0"/>
              <a:cs typeface="Times Roman"/>
            </a:endParaRPr>
          </a:p>
          <a:p>
            <a:pPr marL="342900" indent="-342900">
              <a:lnSpc>
                <a:spcPct val="90000"/>
              </a:lnSpc>
              <a:spcBef>
                <a:spcPts val="1000"/>
              </a:spcBef>
              <a:buClr>
                <a:schemeClr val="accent1"/>
              </a:buClr>
              <a:buFont typeface="Wingdings 3" charset="2"/>
              <a:buChar char=""/>
            </a:pPr>
            <a:r>
              <a:rPr lang="en-GB" sz="1200" dirty="0">
                <a:solidFill>
                  <a:srgbClr val="0F6FC6"/>
                </a:solidFill>
                <a:latin typeface="Verdana" panose="020B0604030504040204" pitchFamily="34" charset="0"/>
                <a:ea typeface="Verdana" panose="020B0604030504040204" pitchFamily="34" charset="0"/>
              </a:rPr>
              <a:t>We comply with the requirements of relevant legislation. </a:t>
            </a:r>
          </a:p>
          <a:p>
            <a:pPr marL="342900" indent="-342900">
              <a:lnSpc>
                <a:spcPct val="90000"/>
              </a:lnSpc>
              <a:spcBef>
                <a:spcPts val="1000"/>
              </a:spcBef>
              <a:buClr>
                <a:schemeClr val="accent1"/>
              </a:buClr>
              <a:buFont typeface="Wingdings 3" charset="2"/>
              <a:buChar char=""/>
            </a:pPr>
            <a:r>
              <a:rPr lang="en-GB" sz="1200" dirty="0">
                <a:solidFill>
                  <a:srgbClr val="0F6FC6"/>
                </a:solidFill>
                <a:latin typeface="Verdana" panose="020B0604030504040204" pitchFamily="34" charset="0"/>
                <a:ea typeface="Verdana" panose="020B0604030504040204" pitchFamily="34" charset="0"/>
              </a:rPr>
              <a:t>We ensure our activities and spending are in line with our governing document and are undertaken in accordance with the public benefit requirement for charities.</a:t>
            </a:r>
          </a:p>
          <a:p>
            <a:pPr marL="342900" indent="-342900">
              <a:lnSpc>
                <a:spcPct val="90000"/>
              </a:lnSpc>
              <a:spcBef>
                <a:spcPts val="1000"/>
              </a:spcBef>
              <a:buClr>
                <a:schemeClr val="accent1"/>
              </a:buClr>
              <a:buFont typeface="Wingdings 3" charset="2"/>
              <a:buChar char=""/>
            </a:pPr>
            <a:r>
              <a:rPr lang="en-GB" sz="1200" dirty="0">
                <a:solidFill>
                  <a:srgbClr val="0F6FC6"/>
                </a:solidFill>
                <a:latin typeface="Verdana" panose="020B0604030504040204" pitchFamily="34" charset="0"/>
                <a:ea typeface="Verdana" panose="020B0604030504040204" pitchFamily="34" charset="0"/>
              </a:rPr>
              <a:t>We comply with our contractual obligations to suppliers and others, including its insurers, its bank, etc.</a:t>
            </a:r>
          </a:p>
          <a:p>
            <a:pPr marL="342900" indent="-342900">
              <a:lnSpc>
                <a:spcPct val="90000"/>
              </a:lnSpc>
              <a:spcBef>
                <a:spcPts val="1000"/>
              </a:spcBef>
              <a:buClr>
                <a:schemeClr val="accent1"/>
              </a:buClr>
              <a:buFont typeface="Wingdings 3" charset="2"/>
              <a:buChar char=""/>
            </a:pPr>
            <a:r>
              <a:rPr lang="en-GB" sz="1200" dirty="0">
                <a:solidFill>
                  <a:srgbClr val="0F6FC6"/>
                </a:solidFill>
                <a:latin typeface="Verdana" panose="020B0604030504040204" pitchFamily="34" charset="0"/>
                <a:ea typeface="Verdana" panose="020B0604030504040204" pitchFamily="34" charset="0"/>
              </a:rPr>
              <a:t>We maintain accurate and secure financial records and information to ensure compliance with its fiscal and accounting obligations.  </a:t>
            </a:r>
          </a:p>
        </p:txBody>
      </p:sp>
      <p:sp>
        <p:nvSpPr>
          <p:cNvPr id="10" name="Rectangle 9"/>
          <p:cNvSpPr/>
          <p:nvPr/>
        </p:nvSpPr>
        <p:spPr>
          <a:xfrm>
            <a:off x="5065982" y="4005064"/>
            <a:ext cx="6048670" cy="2492990"/>
          </a:xfrm>
          <a:prstGeom prst="rect">
            <a:avLst/>
          </a:prstGeom>
          <a:noFill/>
          <a:ln>
            <a:noFill/>
          </a:ln>
        </p:spPr>
        <p:txBody>
          <a:bodyPr wrap="square">
            <a:spAutoFit/>
          </a:bodyPr>
          <a:lstStyle/>
          <a:p>
            <a:r>
              <a:rPr lang="en-GB" sz="1200" b="1" dirty="0">
                <a:solidFill>
                  <a:srgbClr val="0F6FC6"/>
                </a:solidFill>
                <a:latin typeface="Verdana" panose="020B0604030504040204" pitchFamily="34" charset="0"/>
                <a:ea typeface="Verdana" panose="020B0604030504040204" pitchFamily="34" charset="0"/>
                <a:cs typeface="Times Roman"/>
              </a:rPr>
              <a:t>Insurance</a:t>
            </a:r>
          </a:p>
          <a:p>
            <a:endParaRPr lang="en-GB" sz="1200" dirty="0">
              <a:solidFill>
                <a:srgbClr val="0F6FC6"/>
              </a:solidFill>
              <a:latin typeface="Verdana" panose="020B0604030504040204" pitchFamily="34" charset="0"/>
              <a:ea typeface="Verdana" panose="020B0604030504040204" pitchFamily="34" charset="0"/>
              <a:cs typeface="Times Roman"/>
            </a:endParaRPr>
          </a:p>
          <a:p>
            <a:r>
              <a:rPr lang="en-GB" sz="1200" dirty="0">
                <a:solidFill>
                  <a:srgbClr val="0F6FC6"/>
                </a:solidFill>
                <a:latin typeface="Verdana" panose="020B0604030504040204" pitchFamily="34" charset="0"/>
                <a:ea typeface="Verdana" panose="020B0604030504040204" pitchFamily="34" charset="0"/>
                <a:cs typeface="Times Roman"/>
              </a:rPr>
              <a:t>We maintain adequate </a:t>
            </a:r>
            <a:r>
              <a:rPr lang="en-GB" sz="1200" b="1" dirty="0">
                <a:solidFill>
                  <a:srgbClr val="0F6FC6"/>
                </a:solidFill>
                <a:latin typeface="Verdana" panose="020B0604030504040204" pitchFamily="34" charset="0"/>
                <a:ea typeface="Verdana" panose="020B0604030504040204" pitchFamily="34" charset="0"/>
                <a:cs typeface="Times Roman"/>
              </a:rPr>
              <a:t>public liability insurance </a:t>
            </a:r>
            <a:r>
              <a:rPr lang="en-GB" sz="1200" dirty="0">
                <a:solidFill>
                  <a:srgbClr val="0F6FC6"/>
                </a:solidFill>
                <a:latin typeface="Verdana" panose="020B0604030504040204" pitchFamily="34" charset="0"/>
                <a:ea typeface="Verdana" panose="020B0604030504040204" pitchFamily="34" charset="0"/>
                <a:cs typeface="Times Roman"/>
              </a:rPr>
              <a:t>to cover our activities and our officers and members.  This is regularly reviewed to ensure it remains adequate and relevant. </a:t>
            </a:r>
          </a:p>
          <a:p>
            <a:endParaRPr lang="en-GB" sz="1200" dirty="0">
              <a:solidFill>
                <a:srgbClr val="0F6FC6"/>
              </a:solidFill>
              <a:latin typeface="Verdana" panose="020B0604030504040204" pitchFamily="34" charset="0"/>
              <a:ea typeface="Verdana" panose="020B0604030504040204" pitchFamily="34" charset="0"/>
            </a:endParaRPr>
          </a:p>
          <a:p>
            <a:r>
              <a:rPr lang="en-GB" sz="1200" b="1" dirty="0">
                <a:solidFill>
                  <a:srgbClr val="0F6FC6"/>
                </a:solidFill>
                <a:latin typeface="Verdana" panose="020B0604030504040204" pitchFamily="34" charset="0"/>
                <a:ea typeface="Verdana" panose="020B0604030504040204" pitchFamily="34" charset="0"/>
              </a:rPr>
              <a:t>Ethical Principles</a:t>
            </a:r>
          </a:p>
          <a:p>
            <a:endParaRPr lang="en-GB" sz="1200" dirty="0">
              <a:solidFill>
                <a:srgbClr val="0F6FC6"/>
              </a:solidFill>
              <a:latin typeface="Verdana" panose="020B0604030504040204" pitchFamily="34" charset="0"/>
              <a:ea typeface="Verdana" panose="020B0604030504040204" pitchFamily="34" charset="0"/>
            </a:endParaRPr>
          </a:p>
          <a:p>
            <a:r>
              <a:rPr lang="en-GB" sz="1200" dirty="0">
                <a:solidFill>
                  <a:srgbClr val="0F6FC6"/>
                </a:solidFill>
                <a:latin typeface="Verdana" panose="020B0604030504040204" pitchFamily="34" charset="0"/>
                <a:ea typeface="Verdana" panose="020B0604030504040204" pitchFamily="34" charset="0"/>
              </a:rPr>
              <a:t>We are members of  The National Council for Voluntary Organisations and uphold their Ethical Principles which aim to support charities, their governing bodies, and those who work and volunteer in and with them in recognising and resolving ethical issues and conflicts, and make charities a safer place</a:t>
            </a:r>
            <a:r>
              <a:rPr lang="en-GB" sz="1200" dirty="0">
                <a:solidFill>
                  <a:srgbClr val="324CAE"/>
                </a:solidFill>
                <a:latin typeface="Verdana" panose="020B0604030504040204" pitchFamily="34" charset="0"/>
                <a:ea typeface="Verdana" panose="020B0604030504040204" pitchFamily="34" charset="0"/>
              </a:rPr>
              <a:t>.</a:t>
            </a:r>
          </a:p>
        </p:txBody>
      </p:sp>
      <p:pic>
        <p:nvPicPr>
          <p:cNvPr id="7" name="Picture 6" descr="A close up of a sign&#10;&#10;Description automatically generated">
            <a:extLst>
              <a:ext uri="{FF2B5EF4-FFF2-40B4-BE49-F238E27FC236}">
                <a16:creationId xmlns:a16="http://schemas.microsoft.com/office/drawing/2014/main" id="{E297764E-C41D-45EA-B0A2-8FEC1A5C21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9496" y="2100947"/>
            <a:ext cx="3144958" cy="2512020"/>
          </a:xfrm>
          <a:prstGeom prst="rect">
            <a:avLst/>
          </a:prstGeom>
          <a:ln w="19050">
            <a:solidFill>
              <a:srgbClr val="0F6FC6"/>
            </a:solidFill>
          </a:ln>
        </p:spPr>
      </p:pic>
    </p:spTree>
    <p:extLst>
      <p:ext uri="{BB962C8B-B14F-4D97-AF65-F5344CB8AC3E}">
        <p14:creationId xmlns:p14="http://schemas.microsoft.com/office/powerpoint/2010/main" val="3651685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67D2-5018-4241-95CC-FB6B3344B7EB}"/>
              </a:ext>
            </a:extLst>
          </p:cNvPr>
          <p:cNvSpPr>
            <a:spLocks noGrp="1"/>
          </p:cNvSpPr>
          <p:nvPr>
            <p:ph type="title"/>
          </p:nvPr>
        </p:nvSpPr>
        <p:spPr>
          <a:xfrm>
            <a:off x="1847529" y="624110"/>
            <a:ext cx="10344472" cy="1280890"/>
          </a:xfrm>
        </p:spPr>
        <p:txBody>
          <a:bodyPr>
            <a:normAutofit/>
          </a:bodyPr>
          <a:lstStyle/>
          <a:p>
            <a:r>
              <a:rPr lang="en-US" dirty="0">
                <a:solidFill>
                  <a:srgbClr val="0F6FC6"/>
                </a:solidFill>
                <a:latin typeface="Verdana" panose="020B0604030504040204" pitchFamily="34" charset="0"/>
                <a:ea typeface="Verdana" panose="020B0604030504040204" pitchFamily="34" charset="0"/>
              </a:rPr>
              <a:t>Planning our Year- Projects and Activities</a:t>
            </a:r>
          </a:p>
        </p:txBody>
      </p:sp>
      <p:sp>
        <p:nvSpPr>
          <p:cNvPr id="3" name="Content Placeholder 2">
            <a:extLst>
              <a:ext uri="{FF2B5EF4-FFF2-40B4-BE49-F238E27FC236}">
                <a16:creationId xmlns:a16="http://schemas.microsoft.com/office/drawing/2014/main" id="{0CC31B22-6A20-3F47-8377-22A9F87600E2}"/>
              </a:ext>
            </a:extLst>
          </p:cNvPr>
          <p:cNvSpPr>
            <a:spLocks noGrp="1"/>
          </p:cNvSpPr>
          <p:nvPr>
            <p:ph idx="1"/>
          </p:nvPr>
        </p:nvSpPr>
        <p:spPr>
          <a:xfrm>
            <a:off x="6240016" y="1700808"/>
            <a:ext cx="5184576" cy="4333700"/>
          </a:xfrm>
        </p:spPr>
        <p:txBody>
          <a:bodyPr>
            <a:noAutofit/>
          </a:bodyPr>
          <a:lstStyle/>
          <a:p>
            <a:pPr marL="0" indent="0">
              <a:lnSpc>
                <a:spcPct val="90000"/>
              </a:lnSpc>
              <a:buNone/>
            </a:pPr>
            <a:r>
              <a:rPr lang="en-US" sz="1400" dirty="0">
                <a:solidFill>
                  <a:srgbClr val="0F6FC6"/>
                </a:solidFill>
                <a:latin typeface="Verdana" panose="020B0604030504040204" pitchFamily="34" charset="0"/>
                <a:ea typeface="Verdana" panose="020B0604030504040204" pitchFamily="34" charset="0"/>
              </a:rPr>
              <a:t>We need to undertake and support our own and other projects to meet our objectives.</a:t>
            </a:r>
          </a:p>
          <a:p>
            <a:pPr marL="0" indent="0">
              <a:lnSpc>
                <a:spcPct val="90000"/>
              </a:lnSpc>
              <a:buNone/>
            </a:pPr>
            <a:r>
              <a:rPr lang="en-US" sz="1400" dirty="0">
                <a:solidFill>
                  <a:srgbClr val="0F6FC6"/>
                </a:solidFill>
                <a:latin typeface="Verdana" panose="020B0604030504040204" pitchFamily="34" charset="0"/>
                <a:ea typeface="Verdana" panose="020B0604030504040204" pitchFamily="34" charset="0"/>
              </a:rPr>
              <a:t>Our priority plan for 2020 includes the following projects or activities:</a:t>
            </a:r>
          </a:p>
          <a:p>
            <a:pPr>
              <a:lnSpc>
                <a:spcPct val="90000"/>
              </a:lnSpc>
            </a:pPr>
            <a:r>
              <a:rPr lang="en-US" sz="1400" dirty="0">
                <a:solidFill>
                  <a:srgbClr val="0F6FC6"/>
                </a:solidFill>
                <a:latin typeface="Verdana" panose="020B0604030504040204" pitchFamily="34" charset="0"/>
                <a:ea typeface="Verdana" panose="020B0604030504040204" pitchFamily="34" charset="0"/>
              </a:rPr>
              <a:t>Strengthen and expand the management team</a:t>
            </a:r>
          </a:p>
          <a:p>
            <a:pPr>
              <a:lnSpc>
                <a:spcPct val="90000"/>
              </a:lnSpc>
            </a:pPr>
            <a:r>
              <a:rPr lang="en-US" sz="1400" dirty="0">
                <a:solidFill>
                  <a:srgbClr val="0F6FC6"/>
                </a:solidFill>
                <a:latin typeface="Verdana" panose="020B0604030504040204" pitchFamily="34" charset="0"/>
                <a:ea typeface="Verdana" panose="020B0604030504040204" pitchFamily="34" charset="0"/>
              </a:rPr>
              <a:t>Developing and launching a project  to educate children about nature - </a:t>
            </a:r>
            <a:r>
              <a:rPr lang="en-US" sz="1400" dirty="0" err="1">
                <a:solidFill>
                  <a:srgbClr val="0F6FC6"/>
                </a:solidFill>
                <a:latin typeface="Verdana" panose="020B0604030504040204" pitchFamily="34" charset="0"/>
                <a:ea typeface="Verdana" panose="020B0604030504040204" pitchFamily="34" charset="0"/>
              </a:rPr>
              <a:t>NatureHunt</a:t>
            </a:r>
            <a:endParaRPr lang="en-US" sz="1400" dirty="0">
              <a:solidFill>
                <a:srgbClr val="0F6FC6"/>
              </a:solidFill>
              <a:latin typeface="Verdana" panose="020B0604030504040204" pitchFamily="34" charset="0"/>
              <a:ea typeface="Verdana" panose="020B0604030504040204" pitchFamily="34" charset="0"/>
            </a:endParaRPr>
          </a:p>
          <a:p>
            <a:pPr>
              <a:lnSpc>
                <a:spcPct val="90000"/>
              </a:lnSpc>
            </a:pPr>
            <a:r>
              <a:rPr lang="en-US" sz="1400" dirty="0">
                <a:solidFill>
                  <a:srgbClr val="0F6FC6"/>
                </a:solidFill>
                <a:latin typeface="Verdana" panose="020B0604030504040204" pitchFamily="34" charset="0"/>
                <a:ea typeface="Verdana" panose="020B0604030504040204" pitchFamily="34" charset="0"/>
              </a:rPr>
              <a:t>continuing Woodland Flowers project</a:t>
            </a:r>
          </a:p>
          <a:p>
            <a:pPr>
              <a:lnSpc>
                <a:spcPct val="90000"/>
              </a:lnSpc>
            </a:pPr>
            <a:r>
              <a:rPr lang="en-US" sz="1400" dirty="0">
                <a:solidFill>
                  <a:srgbClr val="0F6FC6"/>
                </a:solidFill>
                <a:latin typeface="Verdana" panose="020B0604030504040204" pitchFamily="34" charset="0"/>
                <a:ea typeface="Verdana" panose="020B0604030504040204" pitchFamily="34" charset="0"/>
              </a:rPr>
              <a:t>continuing Saving our Amazing Swifts project</a:t>
            </a:r>
          </a:p>
          <a:p>
            <a:pPr>
              <a:lnSpc>
                <a:spcPct val="90000"/>
              </a:lnSpc>
            </a:pPr>
            <a:r>
              <a:rPr lang="en-US" sz="1400" dirty="0">
                <a:solidFill>
                  <a:srgbClr val="0F6FC6"/>
                </a:solidFill>
                <a:latin typeface="Verdana" panose="020B0604030504040204" pitchFamily="34" charset="0"/>
                <a:ea typeface="Verdana" panose="020B0604030504040204" pitchFamily="34" charset="0"/>
              </a:rPr>
              <a:t>Launching our Rail to Trail partnership with Community Rail Partnership</a:t>
            </a:r>
          </a:p>
          <a:p>
            <a:pPr>
              <a:lnSpc>
                <a:spcPct val="90000"/>
              </a:lnSpc>
            </a:pPr>
            <a:r>
              <a:rPr lang="en-US" sz="1400" dirty="0">
                <a:solidFill>
                  <a:srgbClr val="0F6FC6"/>
                </a:solidFill>
                <a:latin typeface="Verdana" panose="020B0604030504040204" pitchFamily="34" charset="0"/>
                <a:ea typeface="Verdana" panose="020B0604030504040204" pitchFamily="34" charset="0"/>
              </a:rPr>
              <a:t>Small Grants Scheme</a:t>
            </a:r>
          </a:p>
          <a:p>
            <a:pPr>
              <a:lnSpc>
                <a:spcPct val="90000"/>
              </a:lnSpc>
            </a:pPr>
            <a:r>
              <a:rPr lang="en-US" sz="1400" dirty="0">
                <a:solidFill>
                  <a:srgbClr val="0F6FC6"/>
                </a:solidFill>
                <a:latin typeface="Verdana" panose="020B0604030504040204" pitchFamily="34" charset="0"/>
                <a:ea typeface="Verdana" panose="020B0604030504040204" pitchFamily="34" charset="0"/>
              </a:rPr>
              <a:t>complete policies and procedures review</a:t>
            </a:r>
          </a:p>
          <a:p>
            <a:pPr>
              <a:lnSpc>
                <a:spcPct val="90000"/>
              </a:lnSpc>
            </a:pPr>
            <a:r>
              <a:rPr lang="en-US" sz="1400" dirty="0">
                <a:solidFill>
                  <a:srgbClr val="0F6FC6"/>
                </a:solidFill>
                <a:latin typeface="Verdana" panose="020B0604030504040204" pitchFamily="34" charset="0"/>
                <a:ea typeface="Verdana" panose="020B0604030504040204" pitchFamily="34" charset="0"/>
              </a:rPr>
              <a:t>increase household and business Memberships</a:t>
            </a:r>
          </a:p>
          <a:p>
            <a:pPr>
              <a:lnSpc>
                <a:spcPct val="90000"/>
              </a:lnSpc>
            </a:pPr>
            <a:r>
              <a:rPr lang="en-US" sz="1400" dirty="0">
                <a:solidFill>
                  <a:srgbClr val="0F6FC6"/>
                </a:solidFill>
                <a:latin typeface="Verdana" panose="020B0604030504040204" pitchFamily="34" charset="0"/>
                <a:ea typeface="Verdana" panose="020B0604030504040204" pitchFamily="34" charset="0"/>
              </a:rPr>
              <a:t>Review funding options with BVCP</a:t>
            </a:r>
          </a:p>
        </p:txBody>
      </p:sp>
      <p:pic>
        <p:nvPicPr>
          <p:cNvPr id="10" name="Picture 9" descr="A close up of a logo&#10;&#10;Description automatically generated">
            <a:extLst>
              <a:ext uri="{FF2B5EF4-FFF2-40B4-BE49-F238E27FC236}">
                <a16:creationId xmlns:a16="http://schemas.microsoft.com/office/drawing/2014/main" id="{95EB6EA0-FA5A-4875-AE1C-C26E712AF5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3357" y="2420888"/>
            <a:ext cx="3901440" cy="2194560"/>
          </a:xfrm>
          <a:prstGeom prst="rect">
            <a:avLst/>
          </a:prstGeom>
        </p:spPr>
      </p:pic>
      <p:pic>
        <p:nvPicPr>
          <p:cNvPr id="5" name="Picture 4">
            <a:extLst>
              <a:ext uri="{FF2B5EF4-FFF2-40B4-BE49-F238E27FC236}">
                <a16:creationId xmlns:a16="http://schemas.microsoft.com/office/drawing/2014/main" id="{01B2E2DD-FB62-6149-B200-3D52AAC260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35825" y="2403736"/>
            <a:ext cx="4038972" cy="2692648"/>
          </a:xfrm>
          <a:prstGeom prst="rect">
            <a:avLst/>
          </a:prstGeom>
        </p:spPr>
      </p:pic>
    </p:spTree>
    <p:extLst>
      <p:ext uri="{BB962C8B-B14F-4D97-AF65-F5344CB8AC3E}">
        <p14:creationId xmlns:p14="http://schemas.microsoft.com/office/powerpoint/2010/main" val="92923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0168-B763-D14D-95FE-DC5DC1A4513B}"/>
              </a:ext>
            </a:extLst>
          </p:cNvPr>
          <p:cNvSpPr>
            <a:spLocks noGrp="1"/>
          </p:cNvSpPr>
          <p:nvPr>
            <p:ph type="title"/>
          </p:nvPr>
        </p:nvSpPr>
        <p:spPr>
          <a:xfrm>
            <a:off x="2592925" y="624110"/>
            <a:ext cx="8911687" cy="1280890"/>
          </a:xfrm>
        </p:spPr>
        <p:txBody>
          <a:bodyPr>
            <a:normAutofit/>
          </a:bodyPr>
          <a:lstStyle/>
          <a:p>
            <a:r>
              <a:rPr lang="en-US" sz="4000" dirty="0">
                <a:solidFill>
                  <a:srgbClr val="0F6FC6"/>
                </a:solidFill>
                <a:latin typeface="Verdana" panose="020B0604030504040204" pitchFamily="34" charset="0"/>
                <a:ea typeface="Verdana" panose="020B0604030504040204" pitchFamily="34" charset="0"/>
              </a:rPr>
              <a:t>Planning our Year- Fundraising</a:t>
            </a:r>
          </a:p>
        </p:txBody>
      </p:sp>
      <p:sp>
        <p:nvSpPr>
          <p:cNvPr id="3" name="Content Placeholder 2">
            <a:extLst>
              <a:ext uri="{FF2B5EF4-FFF2-40B4-BE49-F238E27FC236}">
                <a16:creationId xmlns:a16="http://schemas.microsoft.com/office/drawing/2014/main" id="{286469D6-F10C-9840-A22D-150732918171}"/>
              </a:ext>
            </a:extLst>
          </p:cNvPr>
          <p:cNvSpPr>
            <a:spLocks noGrp="1"/>
          </p:cNvSpPr>
          <p:nvPr>
            <p:ph idx="1"/>
          </p:nvPr>
        </p:nvSpPr>
        <p:spPr>
          <a:xfrm>
            <a:off x="2589213" y="2125362"/>
            <a:ext cx="4586908" cy="3785860"/>
          </a:xfrm>
        </p:spPr>
        <p:txBody>
          <a:bodyPr vert="horz" lIns="91440" tIns="45720" rIns="91440" bIns="45720" rtlCol="0">
            <a:normAutofit/>
          </a:bodyPr>
          <a:lstStyle/>
          <a:p>
            <a:pPr marL="0" indent="0">
              <a:lnSpc>
                <a:spcPct val="90000"/>
              </a:lnSpc>
              <a:buNone/>
            </a:pPr>
            <a:r>
              <a:rPr lang="en-US" sz="1400" dirty="0">
                <a:solidFill>
                  <a:srgbClr val="0F6FC6"/>
                </a:solidFill>
                <a:latin typeface="Verdana" panose="020B0604030504040204" pitchFamily="34" charset="0"/>
                <a:ea typeface="Verdana" panose="020B0604030504040204" pitchFamily="34" charset="0"/>
              </a:rPr>
              <a:t>Our programme for 2019/20 involves costs amounting to approximately £20,834.</a:t>
            </a:r>
          </a:p>
          <a:p>
            <a:pPr marL="0" indent="0">
              <a:lnSpc>
                <a:spcPct val="90000"/>
              </a:lnSpc>
              <a:buNone/>
            </a:pPr>
            <a:r>
              <a:rPr lang="en-US" sz="1400" dirty="0">
                <a:solidFill>
                  <a:srgbClr val="0F6FC6"/>
                </a:solidFill>
                <a:latin typeface="Verdana" panose="020B0604030504040204" pitchFamily="34" charset="0"/>
                <a:ea typeface="Verdana" panose="020B0604030504040204" pitchFamily="34" charset="0"/>
              </a:rPr>
              <a:t>We will raise funds to pay for these by:</a:t>
            </a:r>
          </a:p>
          <a:p>
            <a:pPr>
              <a:lnSpc>
                <a:spcPct val="90000"/>
              </a:lnSpc>
            </a:pPr>
            <a:r>
              <a:rPr lang="en-US" sz="1400" dirty="0">
                <a:solidFill>
                  <a:srgbClr val="0F6FC6"/>
                </a:solidFill>
                <a:latin typeface="Verdana" panose="020B0604030504040204" pitchFamily="34" charset="0"/>
                <a:ea typeface="Verdana" panose="020B0604030504040204" pitchFamily="34" charset="0"/>
              </a:rPr>
              <a:t>household membership, subscriptions, donations and Gift Aid</a:t>
            </a:r>
          </a:p>
          <a:p>
            <a:pPr>
              <a:lnSpc>
                <a:spcPct val="90000"/>
              </a:lnSpc>
            </a:pPr>
            <a:r>
              <a:rPr lang="en-US" sz="1400" dirty="0">
                <a:solidFill>
                  <a:srgbClr val="0F6FC6"/>
                </a:solidFill>
                <a:latin typeface="Verdana" panose="020B0604030504040204" pitchFamily="34" charset="0"/>
                <a:ea typeface="Verdana" panose="020B0604030504040204" pitchFamily="34" charset="0"/>
              </a:rPr>
              <a:t>business (corporate) membership and donations </a:t>
            </a:r>
          </a:p>
          <a:p>
            <a:pPr>
              <a:lnSpc>
                <a:spcPct val="90000"/>
              </a:lnSpc>
            </a:pPr>
            <a:r>
              <a:rPr lang="en-US" sz="1400" dirty="0">
                <a:solidFill>
                  <a:srgbClr val="0F6FC6"/>
                </a:solidFill>
                <a:latin typeface="Verdana" panose="020B0604030504040204" pitchFamily="34" charset="0"/>
                <a:ea typeface="Verdana" panose="020B0604030504040204" pitchFamily="34" charset="0"/>
              </a:rPr>
              <a:t>donations from various sources, for talks, events such as Big Valley Ramble</a:t>
            </a:r>
          </a:p>
          <a:p>
            <a:pPr>
              <a:lnSpc>
                <a:spcPct val="90000"/>
              </a:lnSpc>
            </a:pPr>
            <a:r>
              <a:rPr lang="en-US" sz="1400" dirty="0">
                <a:solidFill>
                  <a:srgbClr val="0F6FC6"/>
                </a:solidFill>
                <a:latin typeface="Verdana" panose="020B0604030504040204" pitchFamily="34" charset="0"/>
                <a:ea typeface="Verdana" panose="020B0604030504040204" pitchFamily="34" charset="0"/>
              </a:rPr>
              <a:t>grants from Businesses and Funding bodies (many already received)</a:t>
            </a:r>
          </a:p>
          <a:p>
            <a:pPr>
              <a:lnSpc>
                <a:spcPct val="90000"/>
              </a:lnSpc>
            </a:pPr>
            <a:r>
              <a:rPr lang="en-US" sz="1400" dirty="0">
                <a:solidFill>
                  <a:srgbClr val="0F6FC6"/>
                </a:solidFill>
                <a:latin typeface="Verdana" panose="020B0604030504040204" pitchFamily="34" charset="0"/>
                <a:ea typeface="Verdana" panose="020B0604030504040204" pitchFamily="34" charset="0"/>
              </a:rPr>
              <a:t>fundraising e.g. lottery participation, recycling inkjet cartridges, selling bird, dormouse boxes, etc.</a:t>
            </a:r>
          </a:p>
        </p:txBody>
      </p:sp>
      <p:pic>
        <p:nvPicPr>
          <p:cNvPr id="5" name="Picture 4">
            <a:extLst>
              <a:ext uri="{FF2B5EF4-FFF2-40B4-BE49-F238E27FC236}">
                <a16:creationId xmlns:a16="http://schemas.microsoft.com/office/drawing/2014/main" id="{6C8BE363-5E71-4F44-A194-8DF8335411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80176" y="2564904"/>
            <a:ext cx="3592700" cy="2398126"/>
          </a:xfrm>
          <a:prstGeom prst="rect">
            <a:avLst/>
          </a:prstGeom>
        </p:spPr>
      </p:pic>
    </p:spTree>
    <p:extLst>
      <p:ext uri="{BB962C8B-B14F-4D97-AF65-F5344CB8AC3E}">
        <p14:creationId xmlns:p14="http://schemas.microsoft.com/office/powerpoint/2010/main" val="94525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AC94-61D2-F049-A18C-1DE3729F8E32}"/>
              </a:ext>
            </a:extLst>
          </p:cNvPr>
          <p:cNvSpPr>
            <a:spLocks noGrp="1"/>
          </p:cNvSpPr>
          <p:nvPr>
            <p:ph type="title"/>
          </p:nvPr>
        </p:nvSpPr>
        <p:spPr>
          <a:xfrm>
            <a:off x="2245013" y="620688"/>
            <a:ext cx="9479062" cy="1280890"/>
          </a:xfrm>
        </p:spPr>
        <p:txBody>
          <a:bodyPr>
            <a:normAutofit fontScale="90000"/>
          </a:bodyPr>
          <a:lstStyle/>
          <a:p>
            <a:r>
              <a:rPr lang="en-US" sz="4000" dirty="0">
                <a:solidFill>
                  <a:srgbClr val="0F6FC6"/>
                </a:solidFill>
                <a:latin typeface="Verdana" panose="020B0604030504040204" pitchFamily="34" charset="0"/>
                <a:ea typeface="Verdana" panose="020B0604030504040204" pitchFamily="34" charset="0"/>
              </a:rPr>
              <a:t>Planning our Year- Activities Programme</a:t>
            </a:r>
          </a:p>
        </p:txBody>
      </p:sp>
      <p:sp>
        <p:nvSpPr>
          <p:cNvPr id="3" name="Content Placeholder 2">
            <a:extLst>
              <a:ext uri="{FF2B5EF4-FFF2-40B4-BE49-F238E27FC236}">
                <a16:creationId xmlns:a16="http://schemas.microsoft.com/office/drawing/2014/main" id="{80391647-71B5-5E44-BB22-7FBCAB89D79E}"/>
              </a:ext>
            </a:extLst>
          </p:cNvPr>
          <p:cNvSpPr>
            <a:spLocks noGrp="1"/>
          </p:cNvSpPr>
          <p:nvPr>
            <p:ph idx="1"/>
          </p:nvPr>
        </p:nvSpPr>
        <p:spPr>
          <a:xfrm>
            <a:off x="2063552" y="1901578"/>
            <a:ext cx="5291147" cy="4616139"/>
          </a:xfrm>
        </p:spPr>
        <p:txBody>
          <a:bodyPr vert="horz" lIns="91440" tIns="45720" rIns="91440" bIns="45720" rtlCol="0">
            <a:normAutofit/>
          </a:bodyPr>
          <a:lstStyle/>
          <a:p>
            <a:pPr marL="457200" lvl="1" indent="0">
              <a:buNone/>
            </a:pPr>
            <a:r>
              <a:rPr lang="en-US" sz="1400" dirty="0">
                <a:solidFill>
                  <a:srgbClr val="0F6FC6"/>
                </a:solidFill>
                <a:latin typeface="Verdana" panose="020B0604030504040204" pitchFamily="34" charset="0"/>
                <a:ea typeface="Verdana" panose="020B0604030504040204" pitchFamily="34" charset="0"/>
              </a:rPr>
              <a:t>We cannot succeed without our Members. We provide a programme of activities in return for their support.</a:t>
            </a:r>
          </a:p>
          <a:p>
            <a:pPr marL="457200" lvl="1" indent="0">
              <a:buNone/>
            </a:pPr>
            <a:r>
              <a:rPr lang="en-US" sz="1400" dirty="0">
                <a:solidFill>
                  <a:srgbClr val="0F6FC6"/>
                </a:solidFill>
                <a:latin typeface="Verdana" panose="020B0604030504040204" pitchFamily="34" charset="0"/>
                <a:ea typeface="Verdana" panose="020B0604030504040204" pitchFamily="34" charset="0"/>
              </a:rPr>
              <a:t>Our full programme is evolving and is published at www.BVCT.org.uk/events and on our Facebook page.  Highlights include:</a:t>
            </a:r>
          </a:p>
          <a:p>
            <a:pPr lvl="1"/>
            <a:r>
              <a:rPr lang="en-US" sz="1400" dirty="0">
                <a:solidFill>
                  <a:srgbClr val="0F6FC6"/>
                </a:solidFill>
                <a:latin typeface="Verdana" panose="020B0604030504040204" pitchFamily="34" charset="0"/>
                <a:ea typeface="Verdana" panose="020B0604030504040204" pitchFamily="34" charset="0"/>
              </a:rPr>
              <a:t>our AGM on 13th February</a:t>
            </a:r>
          </a:p>
          <a:p>
            <a:pPr lvl="1"/>
            <a:r>
              <a:rPr lang="en-US" sz="1400" dirty="0">
                <a:solidFill>
                  <a:srgbClr val="0F6FC6"/>
                </a:solidFill>
                <a:latin typeface="Verdana" panose="020B0604030504040204" pitchFamily="34" charset="0"/>
                <a:ea typeface="Verdana" panose="020B0604030504040204" pitchFamily="34" charset="0"/>
              </a:rPr>
              <a:t>10 monthly guided walks</a:t>
            </a:r>
          </a:p>
          <a:p>
            <a:pPr lvl="1"/>
            <a:r>
              <a:rPr lang="en-US" sz="1400" dirty="0">
                <a:solidFill>
                  <a:srgbClr val="0F6FC6"/>
                </a:solidFill>
                <a:latin typeface="Verdana" panose="020B0604030504040204" pitchFamily="34" charset="0"/>
                <a:ea typeface="Verdana" panose="020B0604030504040204" pitchFamily="34" charset="0"/>
              </a:rPr>
              <a:t>Our launch of ‘Rail to Trail’ in March</a:t>
            </a:r>
          </a:p>
          <a:p>
            <a:pPr lvl="1"/>
            <a:r>
              <a:rPr lang="en-US" sz="1400" dirty="0">
                <a:solidFill>
                  <a:srgbClr val="0F6FC6"/>
                </a:solidFill>
                <a:latin typeface="Verdana" panose="020B0604030504040204" pitchFamily="34" charset="0"/>
                <a:ea typeface="Verdana" panose="020B0604030504040204" pitchFamily="34" charset="0"/>
              </a:rPr>
              <a:t>Big Valley Ramble on 26th April</a:t>
            </a:r>
          </a:p>
          <a:p>
            <a:pPr lvl="1"/>
            <a:r>
              <a:rPr lang="en-US" sz="1400" dirty="0">
                <a:solidFill>
                  <a:srgbClr val="0F6FC6"/>
                </a:solidFill>
                <a:latin typeface="Verdana" panose="020B0604030504040204" pitchFamily="34" charset="0"/>
                <a:ea typeface="Verdana" panose="020B0604030504040204" pitchFamily="34" charset="0"/>
              </a:rPr>
              <a:t>Opportunities to join work parties in the Valley</a:t>
            </a:r>
          </a:p>
          <a:p>
            <a:pPr lvl="1"/>
            <a:r>
              <a:rPr lang="en-US" sz="1400" dirty="0">
                <a:solidFill>
                  <a:srgbClr val="0F6FC6"/>
                </a:solidFill>
                <a:latin typeface="Verdana" panose="020B0604030504040204" pitchFamily="34" charset="0"/>
                <a:ea typeface="Verdana" panose="020B0604030504040204" pitchFamily="34" charset="0"/>
              </a:rPr>
              <a:t>A variety of walks to find nature in the valley</a:t>
            </a:r>
          </a:p>
          <a:p>
            <a:pPr lvl="1"/>
            <a:r>
              <a:rPr lang="en-US" sz="1400" dirty="0">
                <a:solidFill>
                  <a:srgbClr val="0F6FC6"/>
                </a:solidFill>
                <a:latin typeface="Verdana" panose="020B0604030504040204" pitchFamily="34" charset="0"/>
                <a:ea typeface="Verdana" panose="020B0604030504040204" pitchFamily="34" charset="0"/>
              </a:rPr>
              <a:t>Attendance at various fetes and fairs and </a:t>
            </a:r>
          </a:p>
          <a:p>
            <a:pPr lvl="1"/>
            <a:r>
              <a:rPr lang="en-US" sz="1400" dirty="0">
                <a:solidFill>
                  <a:srgbClr val="0F6FC6"/>
                </a:solidFill>
                <a:latin typeface="Verdana" panose="020B0604030504040204" pitchFamily="34" charset="0"/>
                <a:ea typeface="Verdana" panose="020B0604030504040204" pitchFamily="34" charset="0"/>
              </a:rPr>
              <a:t>Walk off the Christmas Pudding walk.</a:t>
            </a:r>
          </a:p>
          <a:p>
            <a:pPr marL="457200" lvl="1" indent="0">
              <a:buNone/>
            </a:pPr>
            <a:endParaRPr lang="en-US" sz="1400" dirty="0">
              <a:solidFill>
                <a:srgbClr val="324CAE"/>
              </a:solidFill>
              <a:latin typeface="Verdana" panose="020B0604030504040204" pitchFamily="34" charset="0"/>
              <a:ea typeface="Verdana" panose="020B0604030504040204" pitchFamily="34" charset="0"/>
            </a:endParaRPr>
          </a:p>
          <a:p>
            <a:pPr marL="0" indent="0">
              <a:buNone/>
            </a:pPr>
            <a:endParaRPr lang="en-US" sz="1400" dirty="0">
              <a:solidFill>
                <a:srgbClr val="324CAE"/>
              </a:solidFill>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537AD59E-5A17-2B44-9E9F-BAE3514248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22915" y="2204864"/>
            <a:ext cx="3632943" cy="3675532"/>
          </a:xfrm>
          <a:prstGeom prst="rect">
            <a:avLst/>
          </a:prstGeom>
        </p:spPr>
      </p:pic>
    </p:spTree>
    <p:extLst>
      <p:ext uri="{BB962C8B-B14F-4D97-AF65-F5344CB8AC3E}">
        <p14:creationId xmlns:p14="http://schemas.microsoft.com/office/powerpoint/2010/main" val="2669384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6"/>
            <a:ext cx="8042276" cy="883024"/>
          </a:xfrm>
        </p:spPr>
        <p:txBody>
          <a:bodyPr/>
          <a:lstStyle/>
          <a:p>
            <a:r>
              <a:rPr lang="en-GB" sz="4000" dirty="0">
                <a:solidFill>
                  <a:srgbClr val="0F6FC6"/>
                </a:solidFill>
                <a:latin typeface="Verdana" panose="020B0604030504040204" pitchFamily="34" charset="0"/>
                <a:ea typeface="Verdana" panose="020B0604030504040204" pitchFamily="34" charset="0"/>
                <a:cs typeface="Times Roman"/>
              </a:rPr>
              <a:t>About the Blackwater Valley</a:t>
            </a:r>
          </a:p>
        </p:txBody>
      </p:sp>
      <p:sp>
        <p:nvSpPr>
          <p:cNvPr id="3" name="Content Placeholder 2"/>
          <p:cNvSpPr>
            <a:spLocks noGrp="1"/>
          </p:cNvSpPr>
          <p:nvPr>
            <p:ph idx="1"/>
          </p:nvPr>
        </p:nvSpPr>
        <p:spPr>
          <a:xfrm>
            <a:off x="2414738" y="1131891"/>
            <a:ext cx="5622925" cy="2152919"/>
          </a:xfrm>
          <a:noFill/>
          <a:ln>
            <a:noFill/>
          </a:ln>
        </p:spPr>
        <p:style>
          <a:lnRef idx="1">
            <a:schemeClr val="accent3"/>
          </a:lnRef>
          <a:fillRef idx="2">
            <a:schemeClr val="accent3"/>
          </a:fillRef>
          <a:effectRef idx="1">
            <a:schemeClr val="accent3"/>
          </a:effectRef>
          <a:fontRef idx="minor">
            <a:schemeClr val="dk1"/>
          </a:fontRef>
        </p:style>
        <p:txBody>
          <a:bodyPr>
            <a:noAutofit/>
          </a:bodyPr>
          <a:lstStyle/>
          <a:p>
            <a:pPr marL="0" indent="0">
              <a:buNone/>
              <a:tabLst>
                <a:tab pos="182563" algn="l"/>
              </a:tabLst>
            </a:pPr>
            <a:r>
              <a:rPr lang="en-US" sz="1400" b="1" dirty="0">
                <a:solidFill>
                  <a:srgbClr val="0F6FC6"/>
                </a:solidFill>
                <a:latin typeface="Verdana" panose="020B0604030504040204" pitchFamily="34" charset="0"/>
                <a:ea typeface="Verdana" panose="020B0604030504040204" pitchFamily="34" charset="0"/>
                <a:cs typeface="Times Roman"/>
              </a:rPr>
              <a:t>The Blackwater Valley </a:t>
            </a:r>
            <a:r>
              <a:rPr lang="en-US" sz="1400" dirty="0">
                <a:solidFill>
                  <a:srgbClr val="0F6FC6"/>
                </a:solidFill>
                <a:latin typeface="Verdana" panose="020B0604030504040204" pitchFamily="34" charset="0"/>
                <a:ea typeface="Verdana" panose="020B0604030504040204" pitchFamily="34" charset="0"/>
                <a:cs typeface="Times Roman"/>
              </a:rPr>
              <a:t>stretches from Rowhill on the Hampshire and Surrey border, to Swallowfield in Berkshire. After rising at Rowhill Copse, the river joins the Whitewater 23 miles later, becoming the Broadwater.  </a:t>
            </a:r>
          </a:p>
          <a:p>
            <a:pPr marL="0" indent="0">
              <a:buNone/>
              <a:tabLst>
                <a:tab pos="182563" algn="l"/>
              </a:tabLst>
            </a:pPr>
            <a:r>
              <a:rPr lang="en-US" sz="1400" dirty="0">
                <a:solidFill>
                  <a:srgbClr val="0F6FC6"/>
                </a:solidFill>
                <a:latin typeface="Verdana" panose="020B0604030504040204" pitchFamily="34" charset="0"/>
                <a:ea typeface="Verdana" panose="020B0604030504040204" pitchFamily="34" charset="0"/>
                <a:cs typeface="Times Roman"/>
              </a:rPr>
              <a:t>It has a surprisingly varied landscape rich in wildlife, and the shallow floodplain along the river, set amidst extensive heathlands and woodlands, contains many lakes and wet meadows created by many years of gravel and sand extraction.   </a:t>
            </a:r>
            <a:endParaRPr lang="en-GB" sz="1400" dirty="0">
              <a:solidFill>
                <a:srgbClr val="0F6FC6"/>
              </a:solidFill>
              <a:latin typeface="Verdana" panose="020B0604030504040204" pitchFamily="34" charset="0"/>
              <a:ea typeface="Verdana" panose="020B0604030504040204" pitchFamily="34" charset="0"/>
              <a:cs typeface="Times Roman"/>
            </a:endParaRPr>
          </a:p>
          <a:p>
            <a:endParaRPr lang="en-GB" sz="1400" dirty="0">
              <a:solidFill>
                <a:srgbClr val="0951BC"/>
              </a:solidFill>
              <a:latin typeface="Times Roman"/>
              <a:cs typeface="Times Roman"/>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400256" y="1142999"/>
            <a:ext cx="2590800" cy="2152919"/>
          </a:xfrm>
          <a:prstGeom prst="rect">
            <a:avLst/>
          </a:prstGeom>
          <a:ln>
            <a:noFill/>
          </a:ln>
        </p:spPr>
      </p:pic>
      <p:sp>
        <p:nvSpPr>
          <p:cNvPr id="10" name="Rectangle 9"/>
          <p:cNvSpPr/>
          <p:nvPr/>
        </p:nvSpPr>
        <p:spPr>
          <a:xfrm>
            <a:off x="5104606" y="3448317"/>
            <a:ext cx="5886450" cy="310854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GB" sz="1400" b="1" dirty="0">
                <a:solidFill>
                  <a:srgbClr val="0F6FC6"/>
                </a:solidFill>
                <a:latin typeface="Verdana" panose="020B0604030504040204" pitchFamily="34" charset="0"/>
                <a:ea typeface="Verdana" panose="020B0604030504040204" pitchFamily="34" charset="0"/>
                <a:cs typeface="Times Roman"/>
              </a:rPr>
              <a:t>The Blackwater / Cove water catchment area covers 16,000ha</a:t>
            </a:r>
            <a:r>
              <a:rPr lang="en-GB" sz="1400" dirty="0">
                <a:solidFill>
                  <a:srgbClr val="0F6FC6"/>
                </a:solidFill>
                <a:latin typeface="Verdana" panose="020B0604030504040204" pitchFamily="34" charset="0"/>
                <a:ea typeface="Verdana" panose="020B0604030504040204" pitchFamily="34" charset="0"/>
                <a:cs typeface="Times Roman"/>
              </a:rPr>
              <a:t>. The upper (southern) end of the Valley has been heavily influenced by urbanisation, with the settlements of Yateley, Blackwater, Farnborough, Aldershot, Weybourne, Badshot Lea, Ash, Mytchett, Frimley, Camberley, and Sandhurst creating a near continuous built area surrounding the River Blackwater covering 5,500 ha. </a:t>
            </a:r>
          </a:p>
          <a:p>
            <a:endParaRPr lang="en-GB" sz="1400" dirty="0">
              <a:solidFill>
                <a:srgbClr val="0F6FC6"/>
              </a:solidFill>
              <a:latin typeface="Verdana" panose="020B0604030504040204" pitchFamily="34" charset="0"/>
              <a:ea typeface="Verdana" panose="020B0604030504040204" pitchFamily="34" charset="0"/>
              <a:cs typeface="Times Roman"/>
            </a:endParaRPr>
          </a:p>
          <a:p>
            <a:r>
              <a:rPr lang="en-GB" sz="1400" dirty="0">
                <a:solidFill>
                  <a:srgbClr val="0F6FC6"/>
                </a:solidFill>
                <a:latin typeface="Verdana" panose="020B0604030504040204" pitchFamily="34" charset="0"/>
                <a:ea typeface="Verdana" panose="020B0604030504040204" pitchFamily="34" charset="0"/>
                <a:cs typeface="Times Roman"/>
              </a:rPr>
              <a:t>According to the 2011 census, almost 800,000 people were living within easy reach of this area. In addition, there are numerous businesses, military, educational establishments and leisure facilities that people travel to from within and outside of the Valley. </a:t>
            </a:r>
            <a:r>
              <a:rPr lang="en-GB" sz="1400" b="1" dirty="0">
                <a:solidFill>
                  <a:srgbClr val="0F6FC6"/>
                </a:solidFill>
                <a:latin typeface="Verdana" panose="020B0604030504040204" pitchFamily="34" charset="0"/>
                <a:ea typeface="Verdana" panose="020B0604030504040204" pitchFamily="34" charset="0"/>
                <a:cs typeface="Times Roman"/>
              </a:rPr>
              <a:t>We estimate that approximately 1 million people have a connection to the Valley.</a:t>
            </a:r>
          </a:p>
        </p:txBody>
      </p:sp>
      <p:pic>
        <p:nvPicPr>
          <p:cNvPr id="5" name="Picture 4">
            <a:extLst>
              <a:ext uri="{FF2B5EF4-FFF2-40B4-BE49-F238E27FC236}">
                <a16:creationId xmlns:a16="http://schemas.microsoft.com/office/drawing/2014/main" id="{93AA18C8-BEF4-7E4F-9AB9-F26143B2C7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1676" y="3297746"/>
            <a:ext cx="3492930" cy="3409683"/>
          </a:xfrm>
          <a:prstGeom prst="rect">
            <a:avLst/>
          </a:prstGeom>
        </p:spPr>
      </p:pic>
    </p:spTree>
    <p:extLst>
      <p:ext uri="{BB962C8B-B14F-4D97-AF65-F5344CB8AC3E}">
        <p14:creationId xmlns:p14="http://schemas.microsoft.com/office/powerpoint/2010/main" val="47974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632" y="167097"/>
            <a:ext cx="8022125" cy="883024"/>
          </a:xfrm>
        </p:spPr>
        <p:txBody>
          <a:bodyPr>
            <a:normAutofit/>
          </a:bodyPr>
          <a:lstStyle/>
          <a:p>
            <a:r>
              <a:rPr lang="en-GB" sz="4000" dirty="0">
                <a:solidFill>
                  <a:srgbClr val="0F6FC6"/>
                </a:solidFill>
                <a:latin typeface="Verdana" panose="020B0604030504040204" pitchFamily="34" charset="0"/>
                <a:ea typeface="Verdana" panose="020B0604030504040204" pitchFamily="34" charset="0"/>
              </a:rPr>
              <a:t>Our History and Objectives</a:t>
            </a:r>
          </a:p>
        </p:txBody>
      </p:sp>
      <p:sp>
        <p:nvSpPr>
          <p:cNvPr id="12" name="Rectangle 11"/>
          <p:cNvSpPr/>
          <p:nvPr/>
        </p:nvSpPr>
        <p:spPr>
          <a:xfrm>
            <a:off x="2073275" y="2996952"/>
            <a:ext cx="4958829" cy="3493264"/>
          </a:xfrm>
          <a:prstGeom prst="rect">
            <a:avLst/>
          </a:prstGeom>
          <a:noFill/>
          <a:ln>
            <a:noFill/>
          </a:ln>
          <a:effectLst/>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GB" sz="1300" b="1" dirty="0">
                <a:solidFill>
                  <a:srgbClr val="0F6FC6"/>
                </a:solidFill>
                <a:latin typeface="Verdana" panose="020B0604030504040204" pitchFamily="34" charset="0"/>
                <a:ea typeface="Verdana" panose="020B0604030504040204" pitchFamily="34" charset="0"/>
              </a:rPr>
              <a:t>History</a:t>
            </a:r>
          </a:p>
          <a:p>
            <a:pPr algn="ctr"/>
            <a:endParaRPr lang="en-GB" sz="1300" b="1" dirty="0">
              <a:solidFill>
                <a:srgbClr val="0F6FC6"/>
              </a:solidFill>
              <a:latin typeface="Verdana" panose="020B0604030504040204" pitchFamily="34" charset="0"/>
              <a:ea typeface="Verdana" panose="020B0604030504040204" pitchFamily="34" charset="0"/>
            </a:endParaRPr>
          </a:p>
          <a:p>
            <a:r>
              <a:rPr lang="en-GB" sz="1300" dirty="0">
                <a:solidFill>
                  <a:srgbClr val="0F6FC6"/>
                </a:solidFill>
                <a:latin typeface="Verdana" panose="020B0604030504040204" pitchFamily="34" charset="0"/>
                <a:ea typeface="Verdana" panose="020B0604030504040204" pitchFamily="34" charset="0"/>
              </a:rPr>
              <a:t>Our Trust was founded by enthusiasts who care about the people and wildlife of the Blackwater Valley.  It was incorporated as a company in 2003 and as a charity in 2005.  </a:t>
            </a:r>
          </a:p>
          <a:p>
            <a:endParaRPr lang="en-GB" sz="1300" dirty="0">
              <a:solidFill>
                <a:srgbClr val="0F6FC6"/>
              </a:solidFill>
              <a:latin typeface="Verdana" panose="020B0604030504040204" pitchFamily="34" charset="0"/>
              <a:ea typeface="Verdana" panose="020B0604030504040204" pitchFamily="34" charset="0"/>
            </a:endParaRPr>
          </a:p>
          <a:p>
            <a:r>
              <a:rPr lang="en-GB" sz="1300" dirty="0">
                <a:solidFill>
                  <a:srgbClr val="0F6FC6"/>
                </a:solidFill>
                <a:latin typeface="Verdana" panose="020B0604030504040204" pitchFamily="34" charset="0"/>
                <a:ea typeface="Verdana" panose="020B0604030504040204" pitchFamily="34" charset="0"/>
              </a:rPr>
              <a:t>In its first 14 years of operation, it has enabled wildlife friendly projects with a value over £200,000 to be completed in the Blackwater Valley. </a:t>
            </a:r>
          </a:p>
          <a:p>
            <a:endParaRPr lang="en-GB" sz="1300" dirty="0">
              <a:solidFill>
                <a:srgbClr val="0F6FC6"/>
              </a:solidFill>
              <a:latin typeface="Verdana" panose="020B0604030504040204" pitchFamily="34" charset="0"/>
              <a:ea typeface="Verdana" panose="020B0604030504040204" pitchFamily="34" charset="0"/>
            </a:endParaRPr>
          </a:p>
          <a:p>
            <a:r>
              <a:rPr lang="en-GB" sz="1300" dirty="0">
                <a:solidFill>
                  <a:srgbClr val="0F6FC6"/>
                </a:solidFill>
                <a:latin typeface="Verdana" panose="020B0604030504040204" pitchFamily="34" charset="0"/>
                <a:ea typeface="Verdana" panose="020B0604030504040204" pitchFamily="34" charset="0"/>
              </a:rPr>
              <a:t>The Trust is private company limited by guarantee without shares. It is registered in England and Wales under company number 04898996.  </a:t>
            </a:r>
          </a:p>
          <a:p>
            <a:endParaRPr lang="en-GB" sz="1300" dirty="0">
              <a:solidFill>
                <a:srgbClr val="0F6FC6"/>
              </a:solidFill>
              <a:latin typeface="Verdana" panose="020B0604030504040204" pitchFamily="34" charset="0"/>
              <a:ea typeface="Verdana" panose="020B0604030504040204" pitchFamily="34" charset="0"/>
            </a:endParaRPr>
          </a:p>
          <a:p>
            <a:r>
              <a:rPr lang="en-GB" sz="1300" dirty="0">
                <a:solidFill>
                  <a:srgbClr val="0F6FC6"/>
                </a:solidFill>
                <a:latin typeface="Verdana" panose="020B0604030504040204" pitchFamily="34" charset="0"/>
                <a:ea typeface="Verdana" panose="020B0604030504040204" pitchFamily="34" charset="0"/>
              </a:rPr>
              <a:t>It is also a registered charity under registration number 1109424. </a:t>
            </a:r>
          </a:p>
        </p:txBody>
      </p:sp>
      <p:pic>
        <p:nvPicPr>
          <p:cNvPr id="4" name="Picture 3" descr="A body of water&#10;&#10;Description automatically generated">
            <a:extLst>
              <a:ext uri="{FF2B5EF4-FFF2-40B4-BE49-F238E27FC236}">
                <a16:creationId xmlns:a16="http://schemas.microsoft.com/office/drawing/2014/main" id="{0A9BD5FF-4243-4C98-953F-2C2D242E62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73275" y="1050121"/>
            <a:ext cx="4958829" cy="1818619"/>
          </a:xfrm>
          <a:prstGeom prst="rect">
            <a:avLst/>
          </a:prstGeom>
          <a:ln w="19050">
            <a:solidFill>
              <a:schemeClr val="accent1"/>
            </a:solidFill>
          </a:ln>
        </p:spPr>
      </p:pic>
      <p:sp>
        <p:nvSpPr>
          <p:cNvPr id="7" name="Content Placeholder 2">
            <a:extLst>
              <a:ext uri="{FF2B5EF4-FFF2-40B4-BE49-F238E27FC236}">
                <a16:creationId xmlns:a16="http://schemas.microsoft.com/office/drawing/2014/main" id="{F45EF937-AAA6-45DD-B6C4-BD86FBB71337}"/>
              </a:ext>
            </a:extLst>
          </p:cNvPr>
          <p:cNvSpPr>
            <a:spLocks noGrp="1"/>
          </p:cNvSpPr>
          <p:nvPr>
            <p:ph idx="1"/>
          </p:nvPr>
        </p:nvSpPr>
        <p:spPr>
          <a:xfrm>
            <a:off x="7713861" y="1051863"/>
            <a:ext cx="4038598" cy="4999166"/>
          </a:xfrm>
          <a:noFill/>
          <a:ln>
            <a:noFill/>
          </a:ln>
        </p:spPr>
        <p:txBody>
          <a:bodyPr>
            <a:noAutofit/>
          </a:bodyPr>
          <a:lstStyle/>
          <a:p>
            <a:pPr algn="ctr">
              <a:buNone/>
            </a:pPr>
            <a:r>
              <a:rPr lang="en-GB" sz="1300" b="1" dirty="0">
                <a:solidFill>
                  <a:srgbClr val="0F6FC6"/>
                </a:solidFill>
                <a:latin typeface="Verdana" panose="020B0604030504040204" pitchFamily="34" charset="0"/>
                <a:ea typeface="Verdana" panose="020B0604030504040204" pitchFamily="34" charset="0"/>
              </a:rPr>
              <a:t>Our Charitable Objectives </a:t>
            </a:r>
          </a:p>
          <a:p>
            <a:pPr>
              <a:lnSpc>
                <a:spcPct val="107000"/>
              </a:lnSpc>
            </a:pPr>
            <a:r>
              <a:rPr lang="en-GB" sz="1300" dirty="0">
                <a:solidFill>
                  <a:srgbClr val="0F6FC6"/>
                </a:solidFill>
                <a:latin typeface="Verdana" panose="020B0604030504040204" pitchFamily="34" charset="0"/>
                <a:ea typeface="Verdana" panose="020B0604030504040204" pitchFamily="34" charset="0"/>
                <a:cs typeface="Times New Roman"/>
              </a:rPr>
              <a:t>to promote the conservation, protection and improvement of the physical and natural environment and promote the management of the countryside, biodiversity and wildlife habits and characteristic landscapes of the Blackwater valley by supporting conservation projects and programmes within and around the boroughs of Rushmoor, Bracknell Forest, Guildford, Waverley and Surrey Heath; the districts of Hart and Wokingham and such other areas as the charity may from time to time decide ('the area of benefit’) and</a:t>
            </a:r>
          </a:p>
          <a:p>
            <a:pPr>
              <a:lnSpc>
                <a:spcPct val="107000"/>
              </a:lnSpc>
            </a:pPr>
            <a:r>
              <a:rPr lang="en-GB" sz="1300" dirty="0">
                <a:solidFill>
                  <a:srgbClr val="0F6FC6"/>
                </a:solidFill>
                <a:latin typeface="Verdana" panose="020B0604030504040204" pitchFamily="34" charset="0"/>
                <a:ea typeface="Verdana" panose="020B0604030504040204" pitchFamily="34" charset="0"/>
                <a:cs typeface="Times New Roman"/>
              </a:rPr>
              <a:t>to advance the education of the public on matters connected with the countryside management by supporting, promoting and improving public access to countryside, and promoting the participation of the public in countryside management within the area of benefit.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287C4-EE64-40FA-A238-8B233E7C096B}"/>
              </a:ext>
            </a:extLst>
          </p:cNvPr>
          <p:cNvSpPr>
            <a:spLocks noGrp="1"/>
          </p:cNvSpPr>
          <p:nvPr>
            <p:ph type="title"/>
          </p:nvPr>
        </p:nvSpPr>
        <p:spPr>
          <a:xfrm>
            <a:off x="2135560" y="347910"/>
            <a:ext cx="9649072" cy="1280890"/>
          </a:xfrm>
        </p:spPr>
        <p:txBody>
          <a:bodyPr>
            <a:noAutofit/>
          </a:bodyPr>
          <a:lstStyle/>
          <a:p>
            <a:r>
              <a:rPr lang="en-GB" sz="4000" dirty="0">
                <a:solidFill>
                  <a:srgbClr val="0F6FC6"/>
                </a:solidFill>
                <a:latin typeface="Verdana" panose="020B0604030504040204" pitchFamily="34" charset="0"/>
                <a:ea typeface="Verdana" panose="020B0604030504040204" pitchFamily="34" charset="0"/>
              </a:rPr>
              <a:t>Our Trustees and Management Team</a:t>
            </a:r>
          </a:p>
        </p:txBody>
      </p:sp>
      <p:graphicFrame>
        <p:nvGraphicFramePr>
          <p:cNvPr id="4" name="Content Placeholder 3">
            <a:extLst>
              <a:ext uri="{FF2B5EF4-FFF2-40B4-BE49-F238E27FC236}">
                <a16:creationId xmlns:a16="http://schemas.microsoft.com/office/drawing/2014/main" id="{8417206F-0217-4E5B-BEBC-628967C2CA23}"/>
              </a:ext>
            </a:extLst>
          </p:cNvPr>
          <p:cNvGraphicFramePr>
            <a:graphicFrameLocks noGrp="1"/>
          </p:cNvGraphicFramePr>
          <p:nvPr>
            <p:ph idx="1"/>
            <p:extLst>
              <p:ext uri="{D42A27DB-BD31-4B8C-83A1-F6EECF244321}">
                <p14:modId xmlns:p14="http://schemas.microsoft.com/office/powerpoint/2010/main" val="339101953"/>
              </p:ext>
            </p:extLst>
          </p:nvPr>
        </p:nvGraphicFramePr>
        <p:xfrm>
          <a:off x="2596128" y="1628800"/>
          <a:ext cx="4306688" cy="48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908E589C-0249-4B0D-9D4F-90930ECF9CA6}"/>
              </a:ext>
            </a:extLst>
          </p:cNvPr>
          <p:cNvGraphicFramePr/>
          <p:nvPr>
            <p:extLst>
              <p:ext uri="{D42A27DB-BD31-4B8C-83A1-F6EECF244321}">
                <p14:modId xmlns:p14="http://schemas.microsoft.com/office/powerpoint/2010/main" val="241102326"/>
              </p:ext>
            </p:extLst>
          </p:nvPr>
        </p:nvGraphicFramePr>
        <p:xfrm>
          <a:off x="2348908" y="2273708"/>
          <a:ext cx="4401190" cy="36335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a:extLst>
              <a:ext uri="{FF2B5EF4-FFF2-40B4-BE49-F238E27FC236}">
                <a16:creationId xmlns:a16="http://schemas.microsoft.com/office/drawing/2014/main" id="{766D4DF3-E748-4020-AF9C-6B44100A7C5C}"/>
              </a:ext>
            </a:extLst>
          </p:cNvPr>
          <p:cNvSpPr/>
          <p:nvPr/>
        </p:nvSpPr>
        <p:spPr>
          <a:xfrm>
            <a:off x="2263961" y="888713"/>
            <a:ext cx="9520671" cy="1384995"/>
          </a:xfrm>
          <a:prstGeom prst="rect">
            <a:avLst/>
          </a:prstGeom>
          <a:noFill/>
          <a:ln>
            <a:noFill/>
          </a:ln>
        </p:spPr>
        <p:txBody>
          <a:bodyPr wrap="square">
            <a:spAutoFit/>
          </a:bodyPr>
          <a:lstStyle/>
          <a:p>
            <a:pPr algn="ctr"/>
            <a:endParaRPr lang="en-GB" sz="1400" b="1" dirty="0">
              <a:solidFill>
                <a:srgbClr val="0951BC"/>
              </a:solidFill>
              <a:latin typeface="Verdana" panose="020B0604030504040204" pitchFamily="34" charset="0"/>
              <a:ea typeface="Verdana" panose="020B0604030504040204" pitchFamily="34" charset="0"/>
            </a:endParaRPr>
          </a:p>
          <a:p>
            <a:r>
              <a:rPr lang="en-GB" sz="1400" dirty="0">
                <a:solidFill>
                  <a:srgbClr val="0F6FC6"/>
                </a:solidFill>
                <a:latin typeface="Verdana" panose="020B0604030504040204" pitchFamily="34" charset="0"/>
                <a:ea typeface="Verdana" panose="020B0604030504040204" pitchFamily="34" charset="0"/>
              </a:rPr>
              <a:t>Our trustees and management team use their wide range of backgrounds and specialist skills to help conserve and improve the natural environment of the Blackwater Valley. Other volunteers include Mike Swaddling (marketing).</a:t>
            </a:r>
          </a:p>
          <a:p>
            <a:endParaRPr lang="en-GB" sz="1400" dirty="0">
              <a:solidFill>
                <a:srgbClr val="0F6FC6"/>
              </a:solidFill>
              <a:latin typeface="Verdana" panose="020B0604030504040204" pitchFamily="34" charset="0"/>
              <a:ea typeface="Verdana" panose="020B0604030504040204" pitchFamily="34" charset="0"/>
            </a:endParaRPr>
          </a:p>
          <a:p>
            <a:endParaRPr lang="en-GB" sz="1400" dirty="0">
              <a:solidFill>
                <a:srgbClr val="0951BC"/>
              </a:solidFill>
              <a:latin typeface="Verdana" panose="020B0604030504040204" pitchFamily="34" charset="0"/>
              <a:ea typeface="Verdana" panose="020B0604030504040204" pitchFamily="34" charset="0"/>
            </a:endParaRPr>
          </a:p>
        </p:txBody>
      </p:sp>
      <p:graphicFrame>
        <p:nvGraphicFramePr>
          <p:cNvPr id="8" name="Content Placeholder 3">
            <a:extLst>
              <a:ext uri="{FF2B5EF4-FFF2-40B4-BE49-F238E27FC236}">
                <a16:creationId xmlns:a16="http://schemas.microsoft.com/office/drawing/2014/main" id="{21DD6AAC-762E-470D-B739-EFCA43E2CB35}"/>
              </a:ext>
            </a:extLst>
          </p:cNvPr>
          <p:cNvGraphicFramePr>
            <a:graphicFrameLocks/>
          </p:cNvGraphicFramePr>
          <p:nvPr>
            <p:extLst>
              <p:ext uri="{D42A27DB-BD31-4B8C-83A1-F6EECF244321}">
                <p14:modId xmlns:p14="http://schemas.microsoft.com/office/powerpoint/2010/main" val="1932955552"/>
              </p:ext>
            </p:extLst>
          </p:nvPr>
        </p:nvGraphicFramePr>
        <p:xfrm>
          <a:off x="7210666" y="2041801"/>
          <a:ext cx="4088077" cy="406979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475204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923" y="423520"/>
            <a:ext cx="8042276" cy="883024"/>
          </a:xfrm>
        </p:spPr>
        <p:txBody>
          <a:bodyPr/>
          <a:lstStyle/>
          <a:p>
            <a:r>
              <a:rPr lang="en-GB" sz="4000" dirty="0">
                <a:solidFill>
                  <a:srgbClr val="0F6FC6"/>
                </a:solidFill>
                <a:latin typeface="Verdana" panose="020B0604030504040204" pitchFamily="34" charset="0"/>
                <a:ea typeface="Verdana" panose="020B0604030504040204" pitchFamily="34" charset="0"/>
              </a:rPr>
              <a:t>Our Values, Vision and Mission</a:t>
            </a:r>
          </a:p>
        </p:txBody>
      </p:sp>
      <p:sp>
        <p:nvSpPr>
          <p:cNvPr id="6" name="Rectangle 5">
            <a:extLst>
              <a:ext uri="{FF2B5EF4-FFF2-40B4-BE49-F238E27FC236}">
                <a16:creationId xmlns:a16="http://schemas.microsoft.com/office/drawing/2014/main" id="{4B61A719-58BE-4EEB-AABF-38B1ECC6B9BD}"/>
              </a:ext>
            </a:extLst>
          </p:cNvPr>
          <p:cNvSpPr/>
          <p:nvPr/>
        </p:nvSpPr>
        <p:spPr>
          <a:xfrm>
            <a:off x="2099557" y="1556792"/>
            <a:ext cx="4536504" cy="2893100"/>
          </a:xfrm>
          <a:prstGeom prst="rect">
            <a:avLst/>
          </a:prstGeom>
        </p:spPr>
        <p:txBody>
          <a:bodyPr wrap="square">
            <a:spAutoFit/>
          </a:bodyPr>
          <a:lstStyle/>
          <a:p>
            <a:pPr marL="182563" indent="-182563"/>
            <a:r>
              <a:rPr lang="en-GB" sz="1400" b="1" dirty="0">
                <a:solidFill>
                  <a:srgbClr val="0F6FC6"/>
                </a:solidFill>
                <a:latin typeface="Verdana" panose="020B0604030504040204" pitchFamily="34" charset="0"/>
                <a:ea typeface="Verdana" panose="020B0604030504040204" pitchFamily="34" charset="0"/>
                <a:cs typeface="Times Roman"/>
              </a:rPr>
              <a:t>Our values </a:t>
            </a:r>
          </a:p>
          <a:p>
            <a:pPr marL="182563" indent="-182563"/>
            <a:endParaRPr lang="en-GB" sz="1400" b="1" dirty="0">
              <a:solidFill>
                <a:srgbClr val="0F6FC6"/>
              </a:solidFill>
              <a:latin typeface="Verdana" panose="020B0604030504040204" pitchFamily="34" charset="0"/>
              <a:ea typeface="Verdana" panose="020B0604030504040204" pitchFamily="34" charset="0"/>
              <a:cs typeface="Times Roman"/>
            </a:endParaRPr>
          </a:p>
          <a:p>
            <a:r>
              <a:rPr lang="en-GB" sz="1400" dirty="0">
                <a:solidFill>
                  <a:srgbClr val="0F6FC6"/>
                </a:solidFill>
                <a:latin typeface="Verdana" panose="020B0604030504040204" pitchFamily="34" charset="0"/>
                <a:ea typeface="Verdana" panose="020B0604030504040204" pitchFamily="34" charset="0"/>
                <a:cs typeface="Times Roman"/>
              </a:rPr>
              <a:t>We believe in equality, respect, caring and sharing, always remembering wildlife has an equal right to live on Earth as we do. </a:t>
            </a:r>
          </a:p>
          <a:p>
            <a:pPr marL="182563" indent="-182563"/>
            <a:endParaRPr lang="en-GB" sz="1400" b="1" dirty="0">
              <a:solidFill>
                <a:srgbClr val="0F6FC6"/>
              </a:solidFill>
              <a:latin typeface="Verdana" panose="020B0604030504040204" pitchFamily="34" charset="0"/>
              <a:ea typeface="Verdana" panose="020B0604030504040204" pitchFamily="34" charset="0"/>
              <a:cs typeface="Times Roman"/>
            </a:endParaRPr>
          </a:p>
          <a:p>
            <a:pPr marL="182563" indent="-182563"/>
            <a:r>
              <a:rPr lang="en-GB" sz="1400" b="1" dirty="0">
                <a:solidFill>
                  <a:srgbClr val="0F6FC6"/>
                </a:solidFill>
                <a:latin typeface="Verdana" panose="020B0604030504040204" pitchFamily="34" charset="0"/>
                <a:ea typeface="Verdana" panose="020B0604030504040204" pitchFamily="34" charset="0"/>
                <a:cs typeface="Times Roman"/>
              </a:rPr>
              <a:t>Our Vision</a:t>
            </a:r>
          </a:p>
          <a:p>
            <a:pPr marL="182563" indent="-182563"/>
            <a:endParaRPr lang="en-GB" sz="1400" b="1" dirty="0">
              <a:solidFill>
                <a:srgbClr val="0F6FC6"/>
              </a:solidFill>
              <a:latin typeface="Verdana" panose="020B0604030504040204" pitchFamily="34" charset="0"/>
              <a:ea typeface="Verdana" panose="020B0604030504040204" pitchFamily="34" charset="0"/>
              <a:cs typeface="Times Roman"/>
            </a:endParaRPr>
          </a:p>
          <a:p>
            <a:r>
              <a:rPr lang="en-GB" sz="1400" dirty="0">
                <a:solidFill>
                  <a:srgbClr val="0F6FC6"/>
                </a:solidFill>
                <a:latin typeface="Verdana" panose="020B0604030504040204" pitchFamily="34" charset="0"/>
                <a:ea typeface="Verdana" panose="020B0604030504040204" pitchFamily="34" charset="0"/>
                <a:cs typeface="Times Roman"/>
              </a:rPr>
              <a:t>Our vision is a Blackwater Valley rich in native wildlife where inhabitants and visitors share the Valley harmoniously and respectfully with other species which live in it.</a:t>
            </a:r>
          </a:p>
          <a:p>
            <a:pPr marL="182563" indent="-182563"/>
            <a:endParaRPr lang="en-GB" sz="1400" b="1" dirty="0">
              <a:solidFill>
                <a:srgbClr val="0951BC"/>
              </a:solidFill>
              <a:latin typeface="Verdana" panose="020B0604030504040204" pitchFamily="34" charset="0"/>
              <a:ea typeface="Verdana" panose="020B0604030504040204" pitchFamily="34" charset="0"/>
              <a:cs typeface="Times Roman"/>
            </a:endParaRPr>
          </a:p>
        </p:txBody>
      </p:sp>
      <p:sp>
        <p:nvSpPr>
          <p:cNvPr id="4" name="TextBox 3">
            <a:extLst>
              <a:ext uri="{FF2B5EF4-FFF2-40B4-BE49-F238E27FC236}">
                <a16:creationId xmlns:a16="http://schemas.microsoft.com/office/drawing/2014/main" id="{87079DBF-0D88-4D1D-A12C-76EC8734F830}"/>
              </a:ext>
            </a:extLst>
          </p:cNvPr>
          <p:cNvSpPr txBox="1"/>
          <p:nvPr/>
        </p:nvSpPr>
        <p:spPr>
          <a:xfrm>
            <a:off x="7104112" y="1556792"/>
            <a:ext cx="4038599" cy="2462213"/>
          </a:xfrm>
          <a:prstGeom prst="rect">
            <a:avLst/>
          </a:prstGeom>
          <a:noFill/>
        </p:spPr>
        <p:txBody>
          <a:bodyPr wrap="square" rtlCol="0">
            <a:spAutoFit/>
          </a:bodyPr>
          <a:lstStyle/>
          <a:p>
            <a:pPr marL="182563" indent="-182563"/>
            <a:r>
              <a:rPr lang="en-GB" sz="1400" b="1" dirty="0">
                <a:solidFill>
                  <a:srgbClr val="0F6FC6"/>
                </a:solidFill>
                <a:latin typeface="Verdana" panose="020B0604030504040204" pitchFamily="34" charset="0"/>
                <a:ea typeface="Verdana" panose="020B0604030504040204" pitchFamily="34" charset="0"/>
                <a:cs typeface="Times Roman"/>
              </a:rPr>
              <a:t>Our Mission</a:t>
            </a:r>
          </a:p>
          <a:p>
            <a:pPr marL="182563" indent="-182563"/>
            <a:endParaRPr lang="en-GB" sz="1400" b="1" dirty="0">
              <a:solidFill>
                <a:srgbClr val="0F6FC6"/>
              </a:solidFill>
              <a:latin typeface="Verdana" panose="020B0604030504040204" pitchFamily="34" charset="0"/>
              <a:ea typeface="Verdana" panose="020B0604030504040204" pitchFamily="34" charset="0"/>
              <a:cs typeface="Times Roman"/>
            </a:endParaRPr>
          </a:p>
          <a:p>
            <a:r>
              <a:rPr lang="en-GB" sz="1400" dirty="0">
                <a:solidFill>
                  <a:srgbClr val="0F6FC6"/>
                </a:solidFill>
                <a:latin typeface="Verdana" panose="020B0604030504040204" pitchFamily="34" charset="0"/>
                <a:ea typeface="Verdana" panose="020B0604030504040204" pitchFamily="34" charset="0"/>
                <a:cs typeface="Times Roman"/>
              </a:rPr>
              <a:t>Our mission is to </a:t>
            </a:r>
            <a:r>
              <a:rPr lang="en-GB" sz="1400" b="1" dirty="0">
                <a:solidFill>
                  <a:srgbClr val="0F6FC6"/>
                </a:solidFill>
                <a:latin typeface="Verdana" panose="020B0604030504040204" pitchFamily="34" charset="0"/>
                <a:ea typeface="Verdana" panose="020B0604030504040204" pitchFamily="34" charset="0"/>
                <a:cs typeface="Times Roman"/>
              </a:rPr>
              <a:t>use our skills and resources </a:t>
            </a:r>
            <a:r>
              <a:rPr lang="en-GB" sz="1400" dirty="0">
                <a:solidFill>
                  <a:srgbClr val="0F6FC6"/>
                </a:solidFill>
                <a:latin typeface="Verdana" panose="020B0604030504040204" pitchFamily="34" charset="0"/>
                <a:ea typeface="Verdana" panose="020B0604030504040204" pitchFamily="34" charset="0"/>
                <a:cs typeface="Times Roman"/>
              </a:rPr>
              <a:t>to make the Blackwater Valley a special place, full of life and accessible to all, where the countryside is valued and the people and wildlife thrive together. We will do this by </a:t>
            </a:r>
            <a:r>
              <a:rPr lang="en-GB" sz="1400" b="1" dirty="0">
                <a:solidFill>
                  <a:srgbClr val="0F6FC6"/>
                </a:solidFill>
                <a:latin typeface="Verdana" panose="020B0604030504040204" pitchFamily="34" charset="0"/>
                <a:ea typeface="Verdana" panose="020B0604030504040204" pitchFamily="34" charset="0"/>
                <a:cs typeface="Times Roman"/>
              </a:rPr>
              <a:t>engaging local people and businesses </a:t>
            </a:r>
            <a:r>
              <a:rPr lang="en-GB" sz="1400" dirty="0">
                <a:solidFill>
                  <a:srgbClr val="0F6FC6"/>
                </a:solidFill>
                <a:latin typeface="Verdana" panose="020B0604030504040204" pitchFamily="34" charset="0"/>
                <a:ea typeface="Verdana" panose="020B0604030504040204" pitchFamily="34" charset="0"/>
                <a:cs typeface="Times Roman"/>
              </a:rPr>
              <a:t>in nature and conservation activities and show them the purpose and benefits of our work.</a:t>
            </a:r>
          </a:p>
        </p:txBody>
      </p:sp>
      <p:pic>
        <p:nvPicPr>
          <p:cNvPr id="7" name="Picture 6">
            <a:extLst>
              <a:ext uri="{FF2B5EF4-FFF2-40B4-BE49-F238E27FC236}">
                <a16:creationId xmlns:a16="http://schemas.microsoft.com/office/drawing/2014/main" id="{551BE604-725D-9645-962E-311F3CCCB9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4112" y="4179340"/>
            <a:ext cx="3563888" cy="2672916"/>
          </a:xfrm>
          <a:prstGeom prst="rect">
            <a:avLst/>
          </a:prstGeom>
        </p:spPr>
      </p:pic>
      <p:pic>
        <p:nvPicPr>
          <p:cNvPr id="9" name="Picture 8">
            <a:extLst>
              <a:ext uri="{FF2B5EF4-FFF2-40B4-BE49-F238E27FC236}">
                <a16:creationId xmlns:a16="http://schemas.microsoft.com/office/drawing/2014/main" id="{40F32F55-B6A4-7E46-8B71-238FE304D3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9557" y="4194940"/>
            <a:ext cx="3491880" cy="26189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880" y="188640"/>
            <a:ext cx="2695439" cy="883024"/>
          </a:xfrm>
        </p:spPr>
        <p:txBody>
          <a:bodyPr/>
          <a:lstStyle/>
          <a:p>
            <a:r>
              <a:rPr lang="en-GB" sz="4000" dirty="0">
                <a:solidFill>
                  <a:srgbClr val="0F6FC6"/>
                </a:solidFill>
                <a:latin typeface="Verdana" panose="020B0604030504040204" pitchFamily="34" charset="0"/>
                <a:ea typeface="Verdana" panose="020B0604030504040204" pitchFamily="34" charset="0"/>
                <a:cs typeface="Times Roman"/>
              </a:rPr>
              <a:t>Our Aims</a:t>
            </a:r>
          </a:p>
        </p:txBody>
      </p:sp>
      <p:sp>
        <p:nvSpPr>
          <p:cNvPr id="3" name="Content Placeholder 2"/>
          <p:cNvSpPr>
            <a:spLocks noGrp="1"/>
          </p:cNvSpPr>
          <p:nvPr>
            <p:ph idx="1"/>
          </p:nvPr>
        </p:nvSpPr>
        <p:spPr>
          <a:xfrm>
            <a:off x="7176120" y="1412776"/>
            <a:ext cx="3733799" cy="4896544"/>
          </a:xfrm>
          <a:noFill/>
          <a:ln>
            <a:noFill/>
          </a:ln>
        </p:spPr>
        <p:style>
          <a:lnRef idx="1">
            <a:schemeClr val="accent3"/>
          </a:lnRef>
          <a:fillRef idx="2">
            <a:schemeClr val="accent3"/>
          </a:fillRef>
          <a:effectRef idx="1">
            <a:schemeClr val="accent3"/>
          </a:effectRef>
          <a:fontRef idx="minor">
            <a:schemeClr val="dk1"/>
          </a:fontRef>
        </p:style>
        <p:txBody>
          <a:bodyPr>
            <a:noAutofit/>
          </a:bodyPr>
          <a:lstStyle/>
          <a:p>
            <a:pPr>
              <a:lnSpc>
                <a:spcPct val="107000"/>
              </a:lnSpc>
              <a:spcAft>
                <a:spcPts val="800"/>
              </a:spcAft>
              <a:buNone/>
            </a:pPr>
            <a:r>
              <a:rPr lang="en-GB" sz="1400" b="1" dirty="0">
                <a:solidFill>
                  <a:srgbClr val="0F6FC6"/>
                </a:solidFill>
                <a:latin typeface="Verdana" panose="020B0604030504040204" pitchFamily="34" charset="0"/>
                <a:ea typeface="Verdana" panose="020B0604030504040204" pitchFamily="34" charset="0"/>
                <a:cs typeface="Times New Roman"/>
              </a:rPr>
              <a:t>We aim to:</a:t>
            </a:r>
          </a:p>
          <a:p>
            <a:pPr marL="0" indent="0">
              <a:lnSpc>
                <a:spcPct val="107000"/>
              </a:lnSpc>
              <a:spcAft>
                <a:spcPts val="800"/>
              </a:spcAft>
              <a:buNone/>
            </a:pPr>
            <a:r>
              <a:rPr lang="en-GB" sz="1400" b="1" dirty="0">
                <a:solidFill>
                  <a:srgbClr val="0F6FC6"/>
                </a:solidFill>
                <a:latin typeface="Verdana" panose="020B0604030504040204" pitchFamily="34" charset="0"/>
                <a:ea typeface="Verdana" panose="020B0604030504040204" pitchFamily="34" charset="0"/>
                <a:cs typeface="Times New Roman"/>
              </a:rPr>
              <a:t>Enhance the environment</a:t>
            </a:r>
            <a:r>
              <a:rPr lang="en-GB" sz="1400" dirty="0">
                <a:solidFill>
                  <a:srgbClr val="0F6FC6"/>
                </a:solidFill>
                <a:latin typeface="Verdana" panose="020B0604030504040204" pitchFamily="34" charset="0"/>
                <a:ea typeface="Verdana" panose="020B0604030504040204" pitchFamily="34" charset="0"/>
                <a:cs typeface="Times New Roman"/>
              </a:rPr>
              <a:t> for both people and wildlife by:</a:t>
            </a:r>
          </a:p>
          <a:p>
            <a:pPr>
              <a:lnSpc>
                <a:spcPct val="107000"/>
              </a:lnSpc>
            </a:pPr>
            <a:r>
              <a:rPr lang="en-GB" sz="1400" b="1" dirty="0">
                <a:solidFill>
                  <a:srgbClr val="0F6FC6"/>
                </a:solidFill>
                <a:latin typeface="Verdana" panose="020B0604030504040204" pitchFamily="34" charset="0"/>
                <a:ea typeface="Verdana" panose="020B0604030504040204" pitchFamily="34" charset="0"/>
                <a:cs typeface="Times New Roman"/>
              </a:rPr>
              <a:t>promoting public access </a:t>
            </a:r>
            <a:r>
              <a:rPr lang="en-GB" sz="1400" dirty="0">
                <a:solidFill>
                  <a:srgbClr val="0F6FC6"/>
                </a:solidFill>
                <a:latin typeface="Verdana" panose="020B0604030504040204" pitchFamily="34" charset="0"/>
                <a:ea typeface="Verdana" panose="020B0604030504040204" pitchFamily="34" charset="0"/>
                <a:cs typeface="Times New Roman"/>
              </a:rPr>
              <a:t>to the countryside by means of a programme of events, including walks and talks</a:t>
            </a:r>
          </a:p>
          <a:p>
            <a:pPr>
              <a:lnSpc>
                <a:spcPct val="107000"/>
              </a:lnSpc>
            </a:pPr>
            <a:r>
              <a:rPr lang="en-GB" sz="1400" b="1" dirty="0">
                <a:solidFill>
                  <a:srgbClr val="0F6FC6"/>
                </a:solidFill>
                <a:latin typeface="Verdana" panose="020B0604030504040204" pitchFamily="34" charset="0"/>
                <a:ea typeface="Verdana" panose="020B0604030504040204" pitchFamily="34" charset="0"/>
                <a:cs typeface="Times New Roman"/>
              </a:rPr>
              <a:t>Help inform people about their Valley </a:t>
            </a:r>
            <a:r>
              <a:rPr lang="en-GB" sz="1400" dirty="0">
                <a:solidFill>
                  <a:srgbClr val="0F6FC6"/>
                </a:solidFill>
                <a:latin typeface="Verdana" panose="020B0604030504040204" pitchFamily="34" charset="0"/>
                <a:ea typeface="Verdana" panose="020B0604030504040204" pitchFamily="34" charset="0"/>
                <a:cs typeface="Times New Roman"/>
              </a:rPr>
              <a:t>and the wildlife on their doorstep</a:t>
            </a:r>
          </a:p>
          <a:p>
            <a:pPr>
              <a:lnSpc>
                <a:spcPct val="107000"/>
              </a:lnSpc>
            </a:pPr>
            <a:r>
              <a:rPr lang="en-GB" sz="1400" b="1" dirty="0">
                <a:solidFill>
                  <a:srgbClr val="0F6FC6"/>
                </a:solidFill>
                <a:latin typeface="Verdana" panose="020B0604030504040204" pitchFamily="34" charset="0"/>
                <a:ea typeface="Verdana" panose="020B0604030504040204" pitchFamily="34" charset="0"/>
                <a:cs typeface="Times New Roman"/>
              </a:rPr>
              <a:t>identifying improvement ideas</a:t>
            </a:r>
            <a:r>
              <a:rPr lang="en-GB" sz="1400" dirty="0">
                <a:solidFill>
                  <a:srgbClr val="0F6FC6"/>
                </a:solidFill>
                <a:latin typeface="Verdana" panose="020B0604030504040204" pitchFamily="34" charset="0"/>
                <a:ea typeface="Verdana" panose="020B0604030504040204" pitchFamily="34" charset="0"/>
                <a:cs typeface="Times New Roman"/>
              </a:rPr>
              <a:t>, </a:t>
            </a:r>
            <a:r>
              <a:rPr lang="en-GB" sz="1400" b="1" dirty="0">
                <a:solidFill>
                  <a:srgbClr val="0F6FC6"/>
                </a:solidFill>
                <a:latin typeface="Verdana" panose="020B0604030504040204" pitchFamily="34" charset="0"/>
                <a:ea typeface="Verdana" panose="020B0604030504040204" pitchFamily="34" charset="0"/>
                <a:cs typeface="Times New Roman"/>
              </a:rPr>
              <a:t>creating projects and raising funds </a:t>
            </a:r>
            <a:r>
              <a:rPr lang="en-GB" sz="1400" dirty="0">
                <a:solidFill>
                  <a:srgbClr val="0F6FC6"/>
                </a:solidFill>
                <a:latin typeface="Verdana" panose="020B0604030504040204" pitchFamily="34" charset="0"/>
                <a:ea typeface="Verdana" panose="020B0604030504040204" pitchFamily="34" charset="0"/>
                <a:cs typeface="Times New Roman"/>
              </a:rPr>
              <a:t>to progress them</a:t>
            </a:r>
          </a:p>
          <a:p>
            <a:pPr>
              <a:lnSpc>
                <a:spcPct val="107000"/>
              </a:lnSpc>
              <a:spcAft>
                <a:spcPts val="800"/>
              </a:spcAft>
            </a:pPr>
            <a:r>
              <a:rPr lang="en-GB" sz="1400" b="1" dirty="0">
                <a:solidFill>
                  <a:srgbClr val="0F6FC6"/>
                </a:solidFill>
                <a:latin typeface="Verdana" panose="020B0604030504040204" pitchFamily="34" charset="0"/>
                <a:ea typeface="Verdana" panose="020B0604030504040204" pitchFamily="34" charset="0"/>
                <a:cs typeface="Times New Roman"/>
              </a:rPr>
              <a:t>encouraging a sharing of knowledge </a:t>
            </a:r>
            <a:r>
              <a:rPr lang="en-GB" sz="1400" dirty="0">
                <a:solidFill>
                  <a:srgbClr val="0F6FC6"/>
                </a:solidFill>
                <a:latin typeface="Verdana" panose="020B0604030504040204" pitchFamily="34" charset="0"/>
                <a:ea typeface="Verdana" panose="020B0604030504040204" pitchFamily="34" charset="0"/>
                <a:cs typeface="Times New Roman"/>
              </a:rPr>
              <a:t>and a sense of </a:t>
            </a:r>
            <a:br>
              <a:rPr lang="en-GB" sz="1400" dirty="0">
                <a:solidFill>
                  <a:srgbClr val="0F6FC6"/>
                </a:solidFill>
                <a:latin typeface="Verdana" panose="020B0604030504040204" pitchFamily="34" charset="0"/>
                <a:ea typeface="Verdana" panose="020B0604030504040204" pitchFamily="34" charset="0"/>
                <a:cs typeface="Times New Roman"/>
              </a:rPr>
            </a:br>
            <a:r>
              <a:rPr lang="en-GB" sz="1400" dirty="0">
                <a:solidFill>
                  <a:srgbClr val="0F6FC6"/>
                </a:solidFill>
                <a:latin typeface="Verdana" panose="020B0604030504040204" pitchFamily="34" charset="0"/>
                <a:ea typeface="Verdana" panose="020B0604030504040204" pitchFamily="34" charset="0"/>
                <a:cs typeface="Times New Roman"/>
              </a:rPr>
              <a:t>belonging in the Blackwater Valley.</a:t>
            </a:r>
          </a:p>
          <a:p>
            <a:endParaRPr lang="en-GB" sz="1600" dirty="0">
              <a:solidFill>
                <a:srgbClr val="324CAE"/>
              </a:solidFill>
              <a:latin typeface="Times Roman"/>
              <a:cs typeface="Times Roman"/>
            </a:endParaRPr>
          </a:p>
        </p:txBody>
      </p:sp>
      <p:pic>
        <p:nvPicPr>
          <p:cNvPr id="5" name="Picture 4" descr="A close up of a logo&#10;&#10;Description automatically generated">
            <a:extLst>
              <a:ext uri="{FF2B5EF4-FFF2-40B4-BE49-F238E27FC236}">
                <a16:creationId xmlns:a16="http://schemas.microsoft.com/office/drawing/2014/main" id="{C7E5E784-E469-46F3-910C-7008AC76B8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1824" y="1916832"/>
            <a:ext cx="3901440" cy="21945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157B-D5D7-44F0-A24E-8D877B5D2A24}"/>
              </a:ext>
            </a:extLst>
          </p:cNvPr>
          <p:cNvSpPr>
            <a:spLocks noGrp="1"/>
          </p:cNvSpPr>
          <p:nvPr>
            <p:ph type="title"/>
          </p:nvPr>
        </p:nvSpPr>
        <p:spPr>
          <a:xfrm>
            <a:off x="4583832" y="548680"/>
            <a:ext cx="3744416" cy="795200"/>
          </a:xfrm>
        </p:spPr>
        <p:txBody>
          <a:bodyPr>
            <a:normAutofit/>
          </a:bodyPr>
          <a:lstStyle/>
          <a:p>
            <a:r>
              <a:rPr lang="en-GB" sz="4000" dirty="0">
                <a:solidFill>
                  <a:srgbClr val="0F6FC6"/>
                </a:solidFill>
                <a:latin typeface="Verdana" panose="020B0604030504040204" pitchFamily="34" charset="0"/>
                <a:ea typeface="Verdana" panose="020B0604030504040204" pitchFamily="34" charset="0"/>
              </a:rPr>
              <a:t>Our Activities</a:t>
            </a:r>
          </a:p>
        </p:txBody>
      </p:sp>
      <p:sp>
        <p:nvSpPr>
          <p:cNvPr id="4" name="Rectangle 3">
            <a:extLst>
              <a:ext uri="{FF2B5EF4-FFF2-40B4-BE49-F238E27FC236}">
                <a16:creationId xmlns:a16="http://schemas.microsoft.com/office/drawing/2014/main" id="{5CAE0FE9-A625-4DC6-9482-0BBB31662F82}"/>
              </a:ext>
            </a:extLst>
          </p:cNvPr>
          <p:cNvSpPr/>
          <p:nvPr/>
        </p:nvSpPr>
        <p:spPr>
          <a:xfrm>
            <a:off x="1703512" y="1442817"/>
            <a:ext cx="6336704" cy="52629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marL="268288" indent="-268288">
              <a:buFont typeface="Arial"/>
              <a:buChar char="•"/>
            </a:pPr>
            <a:endParaRPr lang="en-GB" sz="1400" dirty="0">
              <a:solidFill>
                <a:srgbClr val="324CAE"/>
              </a:solidFill>
              <a:latin typeface="Verdana" panose="020B0604030504040204" pitchFamily="34" charset="0"/>
              <a:ea typeface="Verdana" panose="020B0604030504040204" pitchFamily="34" charset="0"/>
              <a:cs typeface="Times Roman"/>
            </a:endParaRPr>
          </a:p>
          <a:p>
            <a:pPr marL="268288" indent="-268288">
              <a:buFont typeface="Arial"/>
              <a:buChar char="•"/>
            </a:pPr>
            <a:r>
              <a:rPr lang="en-GB" sz="1400" dirty="0">
                <a:solidFill>
                  <a:srgbClr val="0F6FC6"/>
                </a:solidFill>
                <a:latin typeface="Verdana" panose="020B0604030504040204" pitchFamily="34" charset="0"/>
                <a:ea typeface="Verdana" panose="020B0604030504040204" pitchFamily="34" charset="0"/>
                <a:cs typeface="Times Roman"/>
              </a:rPr>
              <a:t>We offer </a:t>
            </a:r>
            <a:r>
              <a:rPr lang="en-GB" sz="1400" b="1" dirty="0">
                <a:solidFill>
                  <a:srgbClr val="0F6FC6"/>
                </a:solidFill>
                <a:latin typeface="Verdana" panose="020B0604030504040204" pitchFamily="34" charset="0"/>
                <a:ea typeface="Verdana" panose="020B0604030504040204" pitchFamily="34" charset="0"/>
                <a:cs typeface="Times Roman"/>
              </a:rPr>
              <a:t>membership</a:t>
            </a:r>
            <a:r>
              <a:rPr lang="en-GB" sz="1400" dirty="0">
                <a:solidFill>
                  <a:srgbClr val="0F6FC6"/>
                </a:solidFill>
                <a:latin typeface="Verdana" panose="020B0604030504040204" pitchFamily="34" charset="0"/>
                <a:ea typeface="Verdana" panose="020B0604030504040204" pitchFamily="34" charset="0"/>
                <a:cs typeface="Times Roman"/>
              </a:rPr>
              <a:t> to households, businesses and associate groups with similar aims. This provides an opportunity to support or contribute to the Trust’s work, the option to attend our events such as walks and talks offered by the Trust and regular newsletters.</a:t>
            </a:r>
          </a:p>
          <a:p>
            <a:pPr marL="268288" indent="-268288">
              <a:buFont typeface="Arial"/>
              <a:buChar char="•"/>
            </a:pPr>
            <a:endParaRPr lang="en-GB" sz="1400" dirty="0">
              <a:solidFill>
                <a:srgbClr val="0F6FC6"/>
              </a:solidFill>
              <a:latin typeface="Verdana" panose="020B0604030504040204" pitchFamily="34" charset="0"/>
              <a:ea typeface="Verdana" panose="020B0604030504040204" pitchFamily="34" charset="0"/>
              <a:cs typeface="Times Roman"/>
            </a:endParaRPr>
          </a:p>
          <a:p>
            <a:pPr marL="268288" indent="-268288">
              <a:buFont typeface="Arial"/>
              <a:buChar char="•"/>
            </a:pPr>
            <a:r>
              <a:rPr lang="en-GB" sz="1400" dirty="0">
                <a:solidFill>
                  <a:srgbClr val="0F6FC6"/>
                </a:solidFill>
                <a:latin typeface="Verdana" panose="020B0604030504040204" pitchFamily="34" charset="0"/>
                <a:ea typeface="Verdana" panose="020B0604030504040204" pitchFamily="34" charset="0"/>
                <a:cs typeface="Times Roman"/>
              </a:rPr>
              <a:t>We help </a:t>
            </a:r>
            <a:r>
              <a:rPr lang="en-GB" sz="1400" b="1" dirty="0">
                <a:solidFill>
                  <a:srgbClr val="0F6FC6"/>
                </a:solidFill>
                <a:latin typeface="Verdana" panose="020B0604030504040204" pitchFamily="34" charset="0"/>
                <a:ea typeface="Verdana" panose="020B0604030504040204" pitchFamily="34" charset="0"/>
                <a:cs typeface="Times Roman"/>
              </a:rPr>
              <a:t>manage</a:t>
            </a:r>
            <a:r>
              <a:rPr lang="en-GB" sz="1400" dirty="0">
                <a:solidFill>
                  <a:srgbClr val="0F6FC6"/>
                </a:solidFill>
                <a:latin typeface="Verdana" panose="020B0604030504040204" pitchFamily="34" charset="0"/>
                <a:ea typeface="Verdana" panose="020B0604030504040204" pitchFamily="34" charset="0"/>
                <a:cs typeface="Times Roman"/>
              </a:rPr>
              <a:t> pockets of the Valley’s countryside and preserve its wildlife habitats by making conservation projects happen. </a:t>
            </a:r>
          </a:p>
          <a:p>
            <a:pPr marL="268288" indent="-268288">
              <a:buFont typeface="Arial"/>
              <a:buChar char="•"/>
            </a:pPr>
            <a:endParaRPr lang="en-GB" sz="1400" dirty="0">
              <a:solidFill>
                <a:srgbClr val="0F6FC6"/>
              </a:solidFill>
              <a:latin typeface="Verdana" panose="020B0604030504040204" pitchFamily="34" charset="0"/>
              <a:ea typeface="Verdana" panose="020B0604030504040204" pitchFamily="34" charset="0"/>
              <a:cs typeface="Times Roman"/>
            </a:endParaRPr>
          </a:p>
          <a:p>
            <a:pPr marL="268288" indent="-268288">
              <a:buFont typeface="Arial"/>
              <a:buChar char="•"/>
            </a:pPr>
            <a:r>
              <a:rPr lang="en-GB" sz="1400" dirty="0">
                <a:solidFill>
                  <a:srgbClr val="0F6FC6"/>
                </a:solidFill>
                <a:latin typeface="Verdana" panose="020B0604030504040204" pitchFamily="34" charset="0"/>
                <a:ea typeface="Verdana" panose="020B0604030504040204" pitchFamily="34" charset="0"/>
                <a:cs typeface="Times Roman"/>
              </a:rPr>
              <a:t>We </a:t>
            </a:r>
            <a:r>
              <a:rPr lang="en-GB" sz="1400" b="1" dirty="0">
                <a:solidFill>
                  <a:srgbClr val="0F6FC6"/>
                </a:solidFill>
                <a:latin typeface="Verdana" panose="020B0604030504040204" pitchFamily="34" charset="0"/>
                <a:ea typeface="Verdana" panose="020B0604030504040204" pitchFamily="34" charset="0"/>
                <a:cs typeface="Times Roman"/>
              </a:rPr>
              <a:t>provide consultancy and advice </a:t>
            </a:r>
            <a:r>
              <a:rPr lang="en-GB" sz="1400" dirty="0">
                <a:solidFill>
                  <a:srgbClr val="0F6FC6"/>
                </a:solidFill>
                <a:latin typeface="Verdana" panose="020B0604030504040204" pitchFamily="34" charset="0"/>
                <a:ea typeface="Verdana" panose="020B0604030504040204" pitchFamily="34" charset="0"/>
                <a:cs typeface="Times Roman"/>
              </a:rPr>
              <a:t>and deliver projects to benefit wildlife and are constantly looking for opportunities to create more in the Blackwater Valley.</a:t>
            </a:r>
          </a:p>
          <a:p>
            <a:pPr marL="268288" indent="-268288">
              <a:buFont typeface="Arial"/>
              <a:buChar char="•"/>
            </a:pPr>
            <a:endParaRPr lang="en-GB" sz="1400" dirty="0">
              <a:solidFill>
                <a:srgbClr val="0F6FC6"/>
              </a:solidFill>
              <a:latin typeface="Verdana" panose="020B0604030504040204" pitchFamily="34" charset="0"/>
              <a:ea typeface="Verdana" panose="020B0604030504040204" pitchFamily="34" charset="0"/>
              <a:cs typeface="Times Roman"/>
            </a:endParaRPr>
          </a:p>
          <a:p>
            <a:pPr marL="268288" indent="-268288">
              <a:buFont typeface="Arial"/>
              <a:buChar char="•"/>
            </a:pPr>
            <a:r>
              <a:rPr lang="en-GB" sz="1400" dirty="0">
                <a:solidFill>
                  <a:srgbClr val="0F6FC6"/>
                </a:solidFill>
                <a:latin typeface="Verdana" panose="020B0604030504040204" pitchFamily="34" charset="0"/>
                <a:ea typeface="Verdana" panose="020B0604030504040204" pitchFamily="34" charset="0"/>
                <a:cs typeface="Times Roman"/>
              </a:rPr>
              <a:t>We </a:t>
            </a:r>
            <a:r>
              <a:rPr lang="en-GB" sz="1400" b="1" dirty="0">
                <a:solidFill>
                  <a:srgbClr val="0F6FC6"/>
                </a:solidFill>
                <a:latin typeface="Verdana" panose="020B0604030504040204" pitchFamily="34" charset="0"/>
                <a:ea typeface="Verdana" panose="020B0604030504040204" pitchFamily="34" charset="0"/>
                <a:cs typeface="Times Roman"/>
              </a:rPr>
              <a:t>provide grants to third parties </a:t>
            </a:r>
            <a:r>
              <a:rPr lang="en-GB" sz="1400" dirty="0">
                <a:solidFill>
                  <a:srgbClr val="0F6FC6"/>
                </a:solidFill>
                <a:latin typeface="Verdana" panose="020B0604030504040204" pitchFamily="34" charset="0"/>
                <a:ea typeface="Verdana" panose="020B0604030504040204" pitchFamily="34" charset="0"/>
                <a:cs typeface="Times Roman"/>
              </a:rPr>
              <a:t>for projects consistent with the aims of the Trust.</a:t>
            </a:r>
          </a:p>
          <a:p>
            <a:pPr marL="268288" indent="-268288">
              <a:buFont typeface="Arial"/>
              <a:buChar char="•"/>
            </a:pPr>
            <a:endParaRPr lang="en-GB" sz="1400" dirty="0">
              <a:solidFill>
                <a:srgbClr val="0F6FC6"/>
              </a:solidFill>
              <a:latin typeface="Verdana" panose="020B0604030504040204" pitchFamily="34" charset="0"/>
              <a:ea typeface="Verdana" panose="020B0604030504040204" pitchFamily="34" charset="0"/>
              <a:cs typeface="Times Roman"/>
            </a:endParaRPr>
          </a:p>
          <a:p>
            <a:pPr marL="268288" indent="-268288">
              <a:buFont typeface="Arial"/>
              <a:buChar char="•"/>
            </a:pPr>
            <a:r>
              <a:rPr lang="en-GB" sz="1400" dirty="0">
                <a:solidFill>
                  <a:srgbClr val="0F6FC6"/>
                </a:solidFill>
                <a:latin typeface="Verdana" panose="020B0604030504040204" pitchFamily="34" charset="0"/>
                <a:ea typeface="Verdana" panose="020B0604030504040204" pitchFamily="34" charset="0"/>
                <a:cs typeface="Times Roman"/>
              </a:rPr>
              <a:t>We </a:t>
            </a:r>
            <a:r>
              <a:rPr lang="en-GB" sz="1400" b="1" dirty="0">
                <a:solidFill>
                  <a:srgbClr val="0F6FC6"/>
                </a:solidFill>
                <a:latin typeface="Verdana" panose="020B0604030504040204" pitchFamily="34" charset="0"/>
                <a:ea typeface="Verdana" panose="020B0604030504040204" pitchFamily="34" charset="0"/>
                <a:cs typeface="Times Roman"/>
              </a:rPr>
              <a:t>seek to enhance our relationships with businesses </a:t>
            </a:r>
            <a:r>
              <a:rPr lang="en-GB" sz="1400" dirty="0">
                <a:solidFill>
                  <a:srgbClr val="0F6FC6"/>
                </a:solidFill>
                <a:latin typeface="Verdana" panose="020B0604030504040204" pitchFamily="34" charset="0"/>
                <a:ea typeface="Verdana" panose="020B0604030504040204" pitchFamily="34" charset="0"/>
                <a:cs typeface="Times Roman"/>
              </a:rPr>
              <a:t>to assist them with environmental aspects of their corporate social responsibility plans and aims to develop these over time.</a:t>
            </a:r>
          </a:p>
          <a:p>
            <a:pPr marL="268288" indent="-268288">
              <a:buFont typeface="Arial"/>
              <a:buChar char="•"/>
            </a:pPr>
            <a:endParaRPr lang="en-GB" sz="1400" dirty="0">
              <a:solidFill>
                <a:srgbClr val="0F6FC6"/>
              </a:solidFill>
              <a:latin typeface="Verdana" panose="020B0604030504040204" pitchFamily="34" charset="0"/>
              <a:ea typeface="Verdana" panose="020B0604030504040204" pitchFamily="34" charset="0"/>
              <a:cs typeface="Times Roman"/>
            </a:endParaRPr>
          </a:p>
          <a:p>
            <a:pPr marL="268288" indent="-268288">
              <a:buFont typeface="Arial"/>
              <a:buChar char="•"/>
            </a:pPr>
            <a:r>
              <a:rPr lang="en-GB" sz="1400" dirty="0">
                <a:solidFill>
                  <a:srgbClr val="0F6FC6"/>
                </a:solidFill>
                <a:latin typeface="Verdana" panose="020B0604030504040204" pitchFamily="34" charset="0"/>
                <a:ea typeface="Verdana" panose="020B0604030504040204" pitchFamily="34" charset="0"/>
                <a:cs typeface="Times Roman"/>
              </a:rPr>
              <a:t>We </a:t>
            </a:r>
            <a:r>
              <a:rPr lang="en-GB" sz="1400" b="1" dirty="0">
                <a:solidFill>
                  <a:srgbClr val="0F6FC6"/>
                </a:solidFill>
                <a:latin typeface="Verdana" panose="020B0604030504040204" pitchFamily="34" charset="0"/>
                <a:ea typeface="Verdana" panose="020B0604030504040204" pitchFamily="34" charset="0"/>
                <a:cs typeface="Times Roman"/>
              </a:rPr>
              <a:t>educate</a:t>
            </a:r>
            <a:r>
              <a:rPr lang="en-GB" sz="1400" dirty="0">
                <a:solidFill>
                  <a:srgbClr val="0F6FC6"/>
                </a:solidFill>
                <a:latin typeface="Verdana" panose="020B0604030504040204" pitchFamily="34" charset="0"/>
                <a:ea typeface="Verdana" panose="020B0604030504040204" pitchFamily="34" charset="0"/>
                <a:cs typeface="Times Roman"/>
              </a:rPr>
              <a:t> the public about the natural world and the local environment.</a:t>
            </a:r>
          </a:p>
        </p:txBody>
      </p:sp>
      <p:pic>
        <p:nvPicPr>
          <p:cNvPr id="6" name="Picture 5" descr="A group of people standing in a room&#10;&#10;Description automatically generated">
            <a:extLst>
              <a:ext uri="{FF2B5EF4-FFF2-40B4-BE49-F238E27FC236}">
                <a16:creationId xmlns:a16="http://schemas.microsoft.com/office/drawing/2014/main" id="{5494EB5D-E4E6-4B51-B503-9DE8DCD781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4232" y="1772816"/>
            <a:ext cx="3461962" cy="4299460"/>
          </a:xfrm>
          <a:prstGeom prst="rect">
            <a:avLst/>
          </a:prstGeom>
          <a:ln w="19050">
            <a:solidFill>
              <a:schemeClr val="accent1"/>
            </a:solidFill>
          </a:ln>
        </p:spPr>
      </p:pic>
    </p:spTree>
    <p:extLst>
      <p:ext uri="{BB962C8B-B14F-4D97-AF65-F5344CB8AC3E}">
        <p14:creationId xmlns:p14="http://schemas.microsoft.com/office/powerpoint/2010/main" val="2578841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632" y="425997"/>
            <a:ext cx="7920880" cy="883024"/>
          </a:xfrm>
        </p:spPr>
        <p:txBody>
          <a:bodyPr>
            <a:normAutofit fontScale="90000"/>
          </a:bodyPr>
          <a:lstStyle/>
          <a:p>
            <a:r>
              <a:rPr lang="en-GB" sz="4000" dirty="0">
                <a:solidFill>
                  <a:srgbClr val="0F6FC6"/>
                </a:solidFill>
                <a:latin typeface="Verdana" panose="020B0604030504040204" pitchFamily="34" charset="0"/>
                <a:ea typeface="Verdana" panose="020B0604030504040204" pitchFamily="34" charset="0"/>
              </a:rPr>
              <a:t>Our Beneficiaries and Customers</a:t>
            </a:r>
          </a:p>
        </p:txBody>
      </p:sp>
      <p:sp>
        <p:nvSpPr>
          <p:cNvPr id="3" name="Content Placeholder 2"/>
          <p:cNvSpPr>
            <a:spLocks noGrp="1"/>
          </p:cNvSpPr>
          <p:nvPr>
            <p:ph idx="1"/>
          </p:nvPr>
        </p:nvSpPr>
        <p:spPr>
          <a:xfrm>
            <a:off x="1984107" y="1309021"/>
            <a:ext cx="9361040" cy="2209800"/>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r>
              <a:rPr lang="en-GB" sz="1400" b="1" dirty="0">
                <a:solidFill>
                  <a:srgbClr val="0F6FC6"/>
                </a:solidFill>
                <a:latin typeface="Verdana" panose="020B0604030504040204" pitchFamily="34" charset="0"/>
                <a:ea typeface="Verdana" panose="020B0604030504040204" pitchFamily="34" charset="0"/>
                <a:cs typeface="Times Roman"/>
              </a:rPr>
              <a:t>Beneficiaries:</a:t>
            </a:r>
            <a:r>
              <a:rPr lang="en-GB" sz="1400" dirty="0">
                <a:solidFill>
                  <a:srgbClr val="0F6FC6"/>
                </a:solidFill>
                <a:latin typeface="Verdana" panose="020B0604030504040204" pitchFamily="34" charset="0"/>
                <a:ea typeface="Verdana" panose="020B0604030504040204" pitchFamily="34" charset="0"/>
                <a:cs typeface="Times Roman"/>
              </a:rPr>
              <a:t> Beneficiaries of our work are at the heart of everything we do and are all the wild things that grow, or could grow, in the Valley. The Trust provides provide services to them by conserving them and encouraging them to grow here.  To do this, the Trust attracts members and gains their support for its objectives.   Other beneficiaries are users and inhabitants of the Blackwater Valley</a:t>
            </a:r>
          </a:p>
          <a:p>
            <a:r>
              <a:rPr lang="en-GB" sz="1400" b="1" dirty="0">
                <a:solidFill>
                  <a:srgbClr val="0F6FC6"/>
                </a:solidFill>
                <a:latin typeface="Verdana" panose="020B0604030504040204" pitchFamily="34" charset="0"/>
                <a:ea typeface="Verdana" panose="020B0604030504040204" pitchFamily="34" charset="0"/>
                <a:cs typeface="Times Roman"/>
              </a:rPr>
              <a:t>Customers:</a:t>
            </a:r>
            <a:r>
              <a:rPr lang="en-GB" sz="1400" dirty="0">
                <a:solidFill>
                  <a:srgbClr val="0F6FC6"/>
                </a:solidFill>
                <a:latin typeface="Verdana" panose="020B0604030504040204" pitchFamily="34" charset="0"/>
                <a:ea typeface="Verdana" panose="020B0604030504040204" pitchFamily="34" charset="0"/>
                <a:cs typeface="Times Roman"/>
              </a:rPr>
              <a:t> Our members are our customers and we provide services which our members value.  These people and businesses are the Trust’s donors and supporters, alongside grant-making bodies and sources of funds approached by the Trust from time to time. </a:t>
            </a:r>
          </a:p>
        </p:txBody>
      </p:sp>
      <p:pic>
        <p:nvPicPr>
          <p:cNvPr id="9" name="Picture 8" descr="A picture containing outdoor, tree, grass&#10;&#10;Description automatically generated">
            <a:extLst>
              <a:ext uri="{FF2B5EF4-FFF2-40B4-BE49-F238E27FC236}">
                <a16:creationId xmlns:a16="http://schemas.microsoft.com/office/drawing/2014/main" id="{7AA95713-0CAE-4E60-83EF-5E7E1C759C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503712" y="3428999"/>
            <a:ext cx="6696744" cy="2998337"/>
          </a:xfrm>
          <a:prstGeom prst="rect">
            <a:avLst/>
          </a:prstGeom>
          <a:ln w="19050">
            <a:solidFill>
              <a:srgbClr val="0F6FC6"/>
            </a:solidFill>
          </a:ln>
        </p:spPr>
      </p:pic>
    </p:spTree>
    <p:extLst>
      <p:ext uri="{BB962C8B-B14F-4D97-AF65-F5344CB8AC3E}">
        <p14:creationId xmlns:p14="http://schemas.microsoft.com/office/powerpoint/2010/main" val="1496176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DD10-EC06-43B1-8DC5-6FC377C6383F}"/>
              </a:ext>
            </a:extLst>
          </p:cNvPr>
          <p:cNvSpPr>
            <a:spLocks noGrp="1"/>
          </p:cNvSpPr>
          <p:nvPr>
            <p:ph type="title"/>
          </p:nvPr>
        </p:nvSpPr>
        <p:spPr>
          <a:xfrm>
            <a:off x="1919536" y="290826"/>
            <a:ext cx="10009112" cy="716658"/>
          </a:xfrm>
        </p:spPr>
        <p:txBody>
          <a:bodyPr>
            <a:noAutofit/>
          </a:bodyPr>
          <a:lstStyle/>
          <a:p>
            <a:r>
              <a:rPr lang="en-GB" sz="4000" dirty="0">
                <a:solidFill>
                  <a:srgbClr val="0F6FC6"/>
                </a:solidFill>
                <a:latin typeface="Verdana" panose="020B0604030504040204" pitchFamily="34" charset="0"/>
                <a:ea typeface="Verdana" panose="020B0604030504040204" pitchFamily="34" charset="0"/>
              </a:rPr>
              <a:t>Our Members, Donors and Supporters</a:t>
            </a:r>
          </a:p>
        </p:txBody>
      </p:sp>
      <p:sp>
        <p:nvSpPr>
          <p:cNvPr id="3" name="Content Placeholder 2">
            <a:extLst>
              <a:ext uri="{FF2B5EF4-FFF2-40B4-BE49-F238E27FC236}">
                <a16:creationId xmlns:a16="http://schemas.microsoft.com/office/drawing/2014/main" id="{7F6D44A9-5051-41CD-B3FE-BAEB88EC3A04}"/>
              </a:ext>
            </a:extLst>
          </p:cNvPr>
          <p:cNvSpPr>
            <a:spLocks noGrp="1"/>
          </p:cNvSpPr>
          <p:nvPr>
            <p:ph idx="1"/>
          </p:nvPr>
        </p:nvSpPr>
        <p:spPr>
          <a:xfrm>
            <a:off x="2207568" y="1196752"/>
            <a:ext cx="4752528" cy="5544616"/>
          </a:xfrm>
          <a:noFill/>
          <a:ln>
            <a:noFill/>
          </a:ln>
        </p:spPr>
        <p:style>
          <a:lnRef idx="1">
            <a:schemeClr val="accent2"/>
          </a:lnRef>
          <a:fillRef idx="2">
            <a:schemeClr val="accent2"/>
          </a:fillRef>
          <a:effectRef idx="1">
            <a:schemeClr val="accent2"/>
          </a:effectRef>
          <a:fontRef idx="minor">
            <a:schemeClr val="dk1"/>
          </a:fontRef>
        </p:style>
        <p:txBody>
          <a:bodyPr>
            <a:normAutofit fontScale="40000" lnSpcReduction="20000"/>
          </a:bodyPr>
          <a:lstStyle/>
          <a:p>
            <a:pPr>
              <a:buSzPct val="110000"/>
              <a:defRPr/>
            </a:pPr>
            <a:r>
              <a:rPr lang="en-GB" sz="3300" dirty="0">
                <a:solidFill>
                  <a:srgbClr val="0F6FC6"/>
                </a:solidFill>
                <a:latin typeface="Verdana" panose="020B0604030504040204" pitchFamily="34" charset="0"/>
                <a:ea typeface="Verdana" panose="020B0604030504040204" pitchFamily="34" charset="0"/>
              </a:rPr>
              <a:t>These are individual and corporate members and donors at events, together with grant-making bodies and sources of funds approached by the Trust from time to time.</a:t>
            </a:r>
          </a:p>
          <a:p>
            <a:pPr>
              <a:buSzPct val="110000"/>
              <a:defRPr/>
            </a:pPr>
            <a:r>
              <a:rPr lang="en-GB" sz="3300" dirty="0">
                <a:solidFill>
                  <a:srgbClr val="0F6FC6"/>
                </a:solidFill>
                <a:latin typeface="Verdana" panose="020B0604030504040204" pitchFamily="34" charset="0"/>
                <a:ea typeface="Verdana" panose="020B0604030504040204" pitchFamily="34" charset="0"/>
              </a:rPr>
              <a:t>We recognise that our members and supporters are essential and appreciate that they are key to our continued success. We inspire and enable everyone to do their bit – because the challenge of conserving our natural environment in the valley is too big to overcome alone. </a:t>
            </a:r>
          </a:p>
          <a:p>
            <a:pPr>
              <a:buSzPct val="110000"/>
              <a:defRPr/>
            </a:pPr>
            <a:r>
              <a:rPr lang="en-GB" sz="3300" dirty="0">
                <a:solidFill>
                  <a:srgbClr val="0F6FC6"/>
                </a:solidFill>
                <a:latin typeface="Verdana" panose="020B0604030504040204" pitchFamily="34" charset="0"/>
                <a:ea typeface="Verdana" panose="020B0604030504040204" pitchFamily="34" charset="0"/>
              </a:rPr>
              <a:t>The membership figures as at 30th September 2019 were:</a:t>
            </a:r>
          </a:p>
          <a:p>
            <a:pPr marL="742950" lvl="2" indent="-342900">
              <a:buSzPct val="110000"/>
              <a:defRPr/>
            </a:pPr>
            <a:r>
              <a:rPr lang="en-GB" sz="3300" dirty="0">
                <a:solidFill>
                  <a:srgbClr val="0F6FC6"/>
                </a:solidFill>
                <a:latin typeface="Verdana" panose="020B0604030504040204" pitchFamily="34" charset="0"/>
                <a:ea typeface="Verdana" panose="020B0604030504040204" pitchFamily="34" charset="0"/>
              </a:rPr>
              <a:t>295 Households*</a:t>
            </a:r>
          </a:p>
          <a:p>
            <a:pPr marL="742950" lvl="2" indent="-342900">
              <a:buSzPct val="110000"/>
              <a:defRPr/>
            </a:pPr>
            <a:r>
              <a:rPr lang="en-GB" sz="3300" dirty="0">
                <a:solidFill>
                  <a:srgbClr val="0F6FC6"/>
                </a:solidFill>
                <a:latin typeface="Verdana" panose="020B0604030504040204" pitchFamily="34" charset="0"/>
                <a:ea typeface="Verdana" panose="020B0604030504040204" pitchFamily="34" charset="0"/>
              </a:rPr>
              <a:t>9 Affiliated Groups</a:t>
            </a:r>
          </a:p>
          <a:p>
            <a:pPr marL="742950" lvl="2" indent="-342900">
              <a:buSzPct val="110000"/>
              <a:defRPr/>
            </a:pPr>
            <a:r>
              <a:rPr lang="en-GB" sz="3300" dirty="0">
                <a:solidFill>
                  <a:srgbClr val="0F6FC6"/>
                </a:solidFill>
                <a:latin typeface="Verdana" panose="020B0604030504040204" pitchFamily="34" charset="0"/>
                <a:ea typeface="Verdana" panose="020B0604030504040204" pitchFamily="34" charset="0"/>
              </a:rPr>
              <a:t>5 Corporate and Associate members</a:t>
            </a:r>
          </a:p>
          <a:p>
            <a:pPr marL="742950" lvl="2" indent="-342900">
              <a:buSzPct val="110000"/>
              <a:defRPr/>
            </a:pPr>
            <a:r>
              <a:rPr lang="en-GB" sz="3300" dirty="0">
                <a:solidFill>
                  <a:srgbClr val="0F6FC6"/>
                </a:solidFill>
                <a:latin typeface="Verdana" panose="020B0604030504040204" pitchFamily="34" charset="0"/>
                <a:ea typeface="Verdana" panose="020B0604030504040204" pitchFamily="34" charset="0"/>
              </a:rPr>
              <a:t>3 Honorary and Life members</a:t>
            </a:r>
          </a:p>
          <a:p>
            <a:pPr marL="0" lvl="1" indent="0">
              <a:buSzPct val="110000"/>
              <a:buNone/>
              <a:tabLst>
                <a:tab pos="355600" algn="l"/>
              </a:tabLst>
              <a:defRPr/>
            </a:pPr>
            <a:r>
              <a:rPr lang="en-GB" sz="3300" dirty="0">
                <a:solidFill>
                  <a:srgbClr val="0F6FC6"/>
                </a:solidFill>
                <a:latin typeface="Verdana" panose="020B0604030504040204" pitchFamily="34" charset="0"/>
                <a:ea typeface="Verdana" panose="020B0604030504040204" pitchFamily="34" charset="0"/>
              </a:rPr>
              <a:t>	Total 312.</a:t>
            </a:r>
          </a:p>
          <a:p>
            <a:pPr marL="400050" lvl="1" indent="0">
              <a:buSzPct val="110000"/>
              <a:buNone/>
              <a:defRPr/>
            </a:pPr>
            <a:r>
              <a:rPr lang="en-GB" sz="3300" dirty="0">
                <a:solidFill>
                  <a:srgbClr val="0F6FC6"/>
                </a:solidFill>
                <a:latin typeface="Verdana" panose="020B0604030504040204" pitchFamily="34" charset="0"/>
                <a:ea typeface="Verdana" panose="020B0604030504040204" pitchFamily="34" charset="0"/>
              </a:rPr>
              <a:t>*As each individual membership is assigned to an address or household which may have more than one person living there, the number of actual individuals covered by membership is materially higher.</a:t>
            </a:r>
          </a:p>
          <a:p>
            <a:pPr>
              <a:buSzPct val="110000"/>
              <a:defRPr/>
            </a:pPr>
            <a:r>
              <a:rPr lang="en-GB" sz="3300" dirty="0">
                <a:solidFill>
                  <a:srgbClr val="0F6FC6"/>
                </a:solidFill>
                <a:latin typeface="Verdana" panose="020B0604030504040204" pitchFamily="34" charset="0"/>
                <a:ea typeface="Verdana" panose="020B0604030504040204" pitchFamily="34" charset="0"/>
              </a:rPr>
              <a:t>We have a new Membership Secretary, Annie Keighley.   Membership recruitment is a priority for 2019/20.  </a:t>
            </a:r>
          </a:p>
          <a:p>
            <a:pPr marL="0" indent="0">
              <a:buNone/>
            </a:pPr>
            <a:endParaRPr lang="en-GB" sz="2900"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87032F09-54E7-4E8D-B4E4-1F5E789D8107}"/>
              </a:ext>
            </a:extLst>
          </p:cNvPr>
          <p:cNvPicPr>
            <a:picLocks noChangeAspect="1"/>
          </p:cNvPicPr>
          <p:nvPr/>
        </p:nvPicPr>
        <p:blipFill>
          <a:blip r:embed="rId2"/>
          <a:stretch>
            <a:fillRect/>
          </a:stretch>
        </p:blipFill>
        <p:spPr>
          <a:xfrm>
            <a:off x="8220302" y="2979997"/>
            <a:ext cx="2545188" cy="989063"/>
          </a:xfrm>
          <a:prstGeom prst="rect">
            <a:avLst/>
          </a:prstGeom>
          <a:ln>
            <a:solidFill>
              <a:schemeClr val="accent2"/>
            </a:solidFill>
          </a:ln>
        </p:spPr>
      </p:pic>
      <p:sp>
        <p:nvSpPr>
          <p:cNvPr id="6" name="TextBox 5">
            <a:extLst>
              <a:ext uri="{FF2B5EF4-FFF2-40B4-BE49-F238E27FC236}">
                <a16:creationId xmlns:a16="http://schemas.microsoft.com/office/drawing/2014/main" id="{3204C94E-37B1-4FDE-9E6A-48E4FCDBF63E}"/>
              </a:ext>
            </a:extLst>
          </p:cNvPr>
          <p:cNvSpPr txBox="1"/>
          <p:nvPr/>
        </p:nvSpPr>
        <p:spPr>
          <a:xfrm>
            <a:off x="7417184" y="1285903"/>
            <a:ext cx="4151424" cy="1492716"/>
          </a:xfrm>
          <a:prstGeom prst="rect">
            <a:avLst/>
          </a:prstGeom>
          <a:noFill/>
        </p:spPr>
        <p:txBody>
          <a:bodyPr wrap="square" rtlCol="0">
            <a:spAutoFit/>
          </a:bodyPr>
          <a:lstStyle/>
          <a:p>
            <a:pPr marL="342900" lvl="0" indent="-342900">
              <a:spcBef>
                <a:spcPts val="1000"/>
              </a:spcBef>
              <a:buClr>
                <a:srgbClr val="0F6FC6"/>
              </a:buClr>
              <a:buSzPct val="110000"/>
              <a:buFont typeface="Wingdings 3" charset="2"/>
              <a:buChar char=""/>
              <a:defRPr/>
            </a:pPr>
            <a:r>
              <a:rPr lang="en-GB" sz="1300" dirty="0">
                <a:solidFill>
                  <a:srgbClr val="0F6FC6"/>
                </a:solidFill>
                <a:latin typeface="Verdana" panose="020B0604030504040204" pitchFamily="34" charset="0"/>
                <a:ea typeface="Verdana" panose="020B0604030504040204" pitchFamily="34" charset="0"/>
              </a:rPr>
              <a:t>We are also working hard to attract more corporate members and sponsorship and donations.  So far, we are pleased to announce that in 2019, we have attracted sponsorship from </a:t>
            </a:r>
            <a:r>
              <a:rPr lang="en-GB" sz="1300" dirty="0" err="1">
                <a:solidFill>
                  <a:srgbClr val="0F6FC6"/>
                </a:solidFill>
                <a:latin typeface="Verdana" panose="020B0604030504040204" pitchFamily="34" charset="0"/>
                <a:ea typeface="Verdana" panose="020B0604030504040204" pitchFamily="34" charset="0"/>
              </a:rPr>
              <a:t>Kebur</a:t>
            </a:r>
            <a:r>
              <a:rPr lang="en-GB" sz="1300" dirty="0">
                <a:solidFill>
                  <a:srgbClr val="0F6FC6"/>
                </a:solidFill>
                <a:latin typeface="Verdana" panose="020B0604030504040204" pitchFamily="34" charset="0"/>
                <a:ea typeface="Verdana" panose="020B0604030504040204" pitchFamily="34" charset="0"/>
              </a:rPr>
              <a:t>, Farnborough Airport, Fluor, S C Johnson and Touchstone Energy.</a:t>
            </a:r>
          </a:p>
        </p:txBody>
      </p:sp>
      <p:pic>
        <p:nvPicPr>
          <p:cNvPr id="9" name="Picture 8">
            <a:extLst>
              <a:ext uri="{FF2B5EF4-FFF2-40B4-BE49-F238E27FC236}">
                <a16:creationId xmlns:a16="http://schemas.microsoft.com/office/drawing/2014/main" id="{F9DF0145-D01F-F842-8878-8E27783DEC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14395" y="4094268"/>
            <a:ext cx="2095500" cy="1231900"/>
          </a:xfrm>
          <a:prstGeom prst="rect">
            <a:avLst/>
          </a:prstGeom>
        </p:spPr>
      </p:pic>
      <p:pic>
        <p:nvPicPr>
          <p:cNvPr id="11" name="Picture 10">
            <a:extLst>
              <a:ext uri="{FF2B5EF4-FFF2-40B4-BE49-F238E27FC236}">
                <a16:creationId xmlns:a16="http://schemas.microsoft.com/office/drawing/2014/main" id="{B9A5B568-4144-4E45-AD91-7AD8D8A258E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40416" y="4094268"/>
            <a:ext cx="2197100" cy="876300"/>
          </a:xfrm>
          <a:prstGeom prst="rect">
            <a:avLst/>
          </a:prstGeom>
        </p:spPr>
      </p:pic>
      <p:pic>
        <p:nvPicPr>
          <p:cNvPr id="15" name="Picture 14">
            <a:extLst>
              <a:ext uri="{FF2B5EF4-FFF2-40B4-BE49-F238E27FC236}">
                <a16:creationId xmlns:a16="http://schemas.microsoft.com/office/drawing/2014/main" id="{B442BC5C-3A4A-0B45-B3AD-DE9EFBE4888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14395" y="5611847"/>
            <a:ext cx="3010024" cy="704619"/>
          </a:xfrm>
          <a:prstGeom prst="rect">
            <a:avLst/>
          </a:prstGeom>
        </p:spPr>
      </p:pic>
      <p:pic>
        <p:nvPicPr>
          <p:cNvPr id="17" name="Picture 16">
            <a:extLst>
              <a:ext uri="{FF2B5EF4-FFF2-40B4-BE49-F238E27FC236}">
                <a16:creationId xmlns:a16="http://schemas.microsoft.com/office/drawing/2014/main" id="{1B16F996-D90A-2845-82F9-41D769CA0D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97784" y="5076734"/>
            <a:ext cx="1239732" cy="1239732"/>
          </a:xfrm>
          <a:prstGeom prst="rect">
            <a:avLst/>
          </a:prstGeom>
        </p:spPr>
      </p:pic>
    </p:spTree>
    <p:extLst>
      <p:ext uri="{BB962C8B-B14F-4D97-AF65-F5344CB8AC3E}">
        <p14:creationId xmlns:p14="http://schemas.microsoft.com/office/powerpoint/2010/main" val="1459558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5139</TotalTime>
  <Words>1878</Words>
  <Application>Microsoft Macintosh PowerPoint</Application>
  <PresentationFormat>Widescreen</PresentationFormat>
  <Paragraphs>153</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Century Gothic</vt:lpstr>
      <vt:lpstr>Corbel</vt:lpstr>
      <vt:lpstr>Times New Roman</vt:lpstr>
      <vt:lpstr>Times Roman</vt:lpstr>
      <vt:lpstr>Verdana</vt:lpstr>
      <vt:lpstr>Wingdings 3</vt:lpstr>
      <vt:lpstr>Wisp</vt:lpstr>
      <vt:lpstr>PowerPoint Presentation</vt:lpstr>
      <vt:lpstr>About the Blackwater Valley</vt:lpstr>
      <vt:lpstr>Our History and Objectives</vt:lpstr>
      <vt:lpstr>Our Trustees and Management Team</vt:lpstr>
      <vt:lpstr>Our Values, Vision and Mission</vt:lpstr>
      <vt:lpstr>Our Aims</vt:lpstr>
      <vt:lpstr>Our Activities</vt:lpstr>
      <vt:lpstr>Our Beneficiaries and Customers</vt:lpstr>
      <vt:lpstr>Our Members, Donors and Supporters</vt:lpstr>
      <vt:lpstr>Our Partners, Suppliers &amp; Relationships</vt:lpstr>
      <vt:lpstr>Our Compliance, Insurance and Ethics</vt:lpstr>
      <vt:lpstr>Planning our Year- Projects and Activities</vt:lpstr>
      <vt:lpstr>Planning our Year- Fundraising</vt:lpstr>
      <vt:lpstr>Planning our Year- Activities Programme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Ferriss</dc:creator>
  <cp:lastModifiedBy>Microsoft Office User</cp:lastModifiedBy>
  <cp:revision>33</cp:revision>
  <dcterms:created xsi:type="dcterms:W3CDTF">2019-02-12T10:34:40Z</dcterms:created>
  <dcterms:modified xsi:type="dcterms:W3CDTF">2020-02-23T18:45:59Z</dcterms:modified>
</cp:coreProperties>
</file>